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2" r:id="rId4"/>
    <p:sldId id="273" r:id="rId5"/>
    <p:sldId id="274" r:id="rId6"/>
    <p:sldId id="275" r:id="rId7"/>
    <p:sldId id="277" r:id="rId8"/>
    <p:sldId id="276" r:id="rId9"/>
    <p:sldId id="257" r:id="rId10"/>
    <p:sldId id="266" r:id="rId11"/>
    <p:sldId id="270" r:id="rId12"/>
    <p:sldId id="258" r:id="rId13"/>
    <p:sldId id="260" r:id="rId14"/>
    <p:sldId id="267" r:id="rId15"/>
    <p:sldId id="268" r:id="rId16"/>
    <p:sldId id="269" r:id="rId17"/>
    <p:sldId id="278" r:id="rId18"/>
    <p:sldId id="279" r:id="rId19"/>
    <p:sldId id="280" r:id="rId20"/>
    <p:sldId id="281" r:id="rId21"/>
    <p:sldId id="282" r:id="rId22"/>
    <p:sldId id="283"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6" d="100"/>
          <a:sy n="126" d="100"/>
        </p:scale>
        <p:origin x="-26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73086E7-E030-4EDF-9A78-E18A24E2CD73}" type="datetimeFigureOut">
              <a:rPr lang="de-DE" smtClean="0"/>
              <a:t>11.03.2017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209583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73086E7-E030-4EDF-9A78-E18A24E2CD73}" type="datetimeFigureOut">
              <a:rPr lang="de-DE" smtClean="0"/>
              <a:t>11.03.2017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58966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73086E7-E030-4EDF-9A78-E18A24E2CD73}" type="datetimeFigureOut">
              <a:rPr lang="de-DE" smtClean="0"/>
              <a:t>11.03.2017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41470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73086E7-E030-4EDF-9A78-E18A24E2CD73}" type="datetimeFigureOut">
              <a:rPr lang="de-DE" smtClean="0"/>
              <a:t>11.03.2017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380976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73086E7-E030-4EDF-9A78-E18A24E2CD73}" type="datetimeFigureOut">
              <a:rPr lang="de-DE" smtClean="0"/>
              <a:t>11.03.2017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267859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73086E7-E030-4EDF-9A78-E18A24E2CD73}" type="datetimeFigureOut">
              <a:rPr lang="de-DE" smtClean="0"/>
              <a:t>11.03.2017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14751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73086E7-E030-4EDF-9A78-E18A24E2CD73}" type="datetimeFigureOut">
              <a:rPr lang="de-DE" smtClean="0"/>
              <a:t>11.03.2017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38963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73086E7-E030-4EDF-9A78-E18A24E2CD73}" type="datetimeFigureOut">
              <a:rPr lang="de-DE" smtClean="0"/>
              <a:t>11.03.2017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228954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3086E7-E030-4EDF-9A78-E18A24E2CD73}" type="datetimeFigureOut">
              <a:rPr lang="de-DE" smtClean="0"/>
              <a:t>11.03.2017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46111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73086E7-E030-4EDF-9A78-E18A24E2CD73}" type="datetimeFigureOut">
              <a:rPr lang="de-DE" smtClean="0"/>
              <a:t>11.03.2017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1151475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73086E7-E030-4EDF-9A78-E18A24E2CD73}" type="datetimeFigureOut">
              <a:rPr lang="de-DE" smtClean="0"/>
              <a:t>11.03.2017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9686911-1E3A-42A4-A6F9-81672D3F5ABF}" type="slidenum">
              <a:rPr lang="de-DE" smtClean="0"/>
              <a:t>‹Nr.›</a:t>
            </a:fld>
            <a:endParaRPr lang="de-DE"/>
          </a:p>
        </p:txBody>
      </p:sp>
    </p:spTree>
    <p:extLst>
      <p:ext uri="{BB962C8B-B14F-4D97-AF65-F5344CB8AC3E}">
        <p14:creationId xmlns:p14="http://schemas.microsoft.com/office/powerpoint/2010/main" val="134415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086E7-E030-4EDF-9A78-E18A24E2CD73}" type="datetimeFigureOut">
              <a:rPr lang="de-DE" smtClean="0"/>
              <a:t>11.03.2017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86911-1E3A-42A4-A6F9-81672D3F5ABF}" type="slidenum">
              <a:rPr lang="de-DE" smtClean="0"/>
              <a:t>‹Nr.›</a:t>
            </a:fld>
            <a:endParaRPr lang="de-DE"/>
          </a:p>
        </p:txBody>
      </p:sp>
    </p:spTree>
    <p:extLst>
      <p:ext uri="{BB962C8B-B14F-4D97-AF65-F5344CB8AC3E}">
        <p14:creationId xmlns:p14="http://schemas.microsoft.com/office/powerpoint/2010/main" val="414325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rag-den-landwirt.com/" TargetMode="External"/><Relationship Id="rId7" Type="http://schemas.openxmlformats.org/officeDocument/2006/relationships/image" Target="../media/image16.png"/><Relationship Id="rId2" Type="http://schemas.openxmlformats.org/officeDocument/2006/relationships/hyperlink" Target="http://www.stallbesuche.de/"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www.respect-your-farmer.de/" TargetMode="External"/><Relationship Id="rId4" Type="http://schemas.openxmlformats.org/officeDocument/2006/relationships/hyperlink" Target="http://www.mykuhtube.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Qm4Nns1a0Y"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jp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31392" y="870693"/>
            <a:ext cx="6342077" cy="2387600"/>
          </a:xfrm>
        </p:spPr>
        <p:txBody>
          <a:bodyPr>
            <a:normAutofit fontScale="90000"/>
          </a:bodyPr>
          <a:lstStyle/>
          <a:p>
            <a:r>
              <a:rPr lang="de-DE" dirty="0"/>
              <a:t>Vom Selbstbild und Fremdbild der Landwirtschaft</a:t>
            </a:r>
          </a:p>
        </p:txBody>
      </p:sp>
      <p:sp>
        <p:nvSpPr>
          <p:cNvPr id="4" name="Textfeld 3"/>
          <p:cNvSpPr txBox="1"/>
          <p:nvPr/>
        </p:nvSpPr>
        <p:spPr>
          <a:xfrm>
            <a:off x="6409189" y="5217952"/>
            <a:ext cx="4798504" cy="523220"/>
          </a:xfrm>
          <a:prstGeom prst="rect">
            <a:avLst/>
          </a:prstGeom>
          <a:noFill/>
        </p:spPr>
        <p:txBody>
          <a:bodyPr wrap="square" rtlCol="0">
            <a:spAutoFit/>
          </a:bodyPr>
          <a:lstStyle/>
          <a:p>
            <a:r>
              <a:rPr lang="de-DE" sz="2800" dirty="0"/>
              <a:t>13. März 2017 Bad Herrenalb</a:t>
            </a:r>
          </a:p>
        </p:txBody>
      </p:sp>
      <p:sp>
        <p:nvSpPr>
          <p:cNvPr id="5" name="Textfeld 4"/>
          <p:cNvSpPr txBox="1"/>
          <p:nvPr/>
        </p:nvSpPr>
        <p:spPr>
          <a:xfrm>
            <a:off x="1377193" y="5217952"/>
            <a:ext cx="4798504" cy="523220"/>
          </a:xfrm>
          <a:prstGeom prst="rect">
            <a:avLst/>
          </a:prstGeom>
          <a:noFill/>
        </p:spPr>
        <p:txBody>
          <a:bodyPr wrap="square" rtlCol="0">
            <a:spAutoFit/>
          </a:bodyPr>
          <a:lstStyle/>
          <a:p>
            <a:r>
              <a:rPr lang="de-DE" sz="2800" dirty="0"/>
              <a:t>Barbara Sester</a:t>
            </a:r>
          </a:p>
        </p:txBody>
      </p:sp>
    </p:spTree>
    <p:extLst>
      <p:ext uri="{BB962C8B-B14F-4D97-AF65-F5344CB8AC3E}">
        <p14:creationId xmlns:p14="http://schemas.microsoft.com/office/powerpoint/2010/main" val="330560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724" y="3355595"/>
            <a:ext cx="4693292" cy="3128861"/>
          </a:xfrm>
          <a:prstGeom prst="rect">
            <a:avLst/>
          </a:prstGeom>
        </p:spPr>
      </p:pic>
      <p:sp>
        <p:nvSpPr>
          <p:cNvPr id="6" name="Textfeld 5"/>
          <p:cNvSpPr txBox="1"/>
          <p:nvPr/>
        </p:nvSpPr>
        <p:spPr>
          <a:xfrm>
            <a:off x="897622" y="578840"/>
            <a:ext cx="5033394" cy="2585323"/>
          </a:xfrm>
          <a:prstGeom prst="rect">
            <a:avLst/>
          </a:prstGeom>
          <a:noFill/>
        </p:spPr>
        <p:txBody>
          <a:bodyPr wrap="square" rtlCol="0">
            <a:spAutoFit/>
          </a:bodyPr>
          <a:lstStyle/>
          <a:p>
            <a:r>
              <a:rPr lang="de-DE" sz="2400" dirty="0"/>
              <a:t>Kriegs/Nachkriegszeit: </a:t>
            </a:r>
          </a:p>
          <a:p>
            <a:r>
              <a:rPr lang="de-DE" sz="2400" b="1" dirty="0"/>
              <a:t>Die Bauern hatten noch etwas zu essen!</a:t>
            </a:r>
          </a:p>
          <a:p>
            <a:endParaRPr lang="de-DE" sz="2400" dirty="0"/>
          </a:p>
          <a:p>
            <a:r>
              <a:rPr lang="de-DE" sz="2400" dirty="0"/>
              <a:t>Städter kamen zum Ähren sammeln auf die abgeernteten Felder</a:t>
            </a:r>
          </a:p>
          <a:p>
            <a:endParaRPr lang="de-DE" dirty="0"/>
          </a:p>
        </p:txBody>
      </p:sp>
      <p:sp>
        <p:nvSpPr>
          <p:cNvPr id="2" name="Textfeld 1"/>
          <p:cNvSpPr txBox="1"/>
          <p:nvPr/>
        </p:nvSpPr>
        <p:spPr>
          <a:xfrm>
            <a:off x="6669249" y="1560353"/>
            <a:ext cx="4874003" cy="3416320"/>
          </a:xfrm>
          <a:prstGeom prst="rect">
            <a:avLst/>
          </a:prstGeom>
          <a:noFill/>
        </p:spPr>
        <p:txBody>
          <a:bodyPr wrap="square" rtlCol="0">
            <a:spAutoFit/>
          </a:bodyPr>
          <a:lstStyle/>
          <a:p>
            <a:r>
              <a:rPr lang="de-DE" sz="2400" i="1" dirty="0"/>
              <a:t>Zitat aus einem Brief an die BBZ von Hans Mild, 86 Jahre, Landwirt und Fischer, </a:t>
            </a:r>
            <a:r>
              <a:rPr lang="de-DE" sz="2400" i="1" dirty="0" err="1"/>
              <a:t>Dundenheim</a:t>
            </a:r>
            <a:r>
              <a:rPr lang="de-DE" sz="2400" i="1" dirty="0"/>
              <a:t>: </a:t>
            </a:r>
          </a:p>
          <a:p>
            <a:endParaRPr lang="de-DE" sz="2400" dirty="0"/>
          </a:p>
          <a:p>
            <a:r>
              <a:rPr lang="de-DE" sz="2400" dirty="0"/>
              <a:t>„Ich erinnere mich noch gut an die Kriegs- und Nachkriegszeit, als die Landwirte und Rheinfischer von den Verbrauchern angehalten wurden und nach Essbarem gefragt wurde“. </a:t>
            </a:r>
          </a:p>
        </p:txBody>
      </p:sp>
    </p:spTree>
    <p:extLst>
      <p:ext uri="{BB962C8B-B14F-4D97-AF65-F5344CB8AC3E}">
        <p14:creationId xmlns:p14="http://schemas.microsoft.com/office/powerpoint/2010/main" val="281002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6205" y="369115"/>
            <a:ext cx="4778836" cy="6280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4181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3054" y="608790"/>
            <a:ext cx="2913855" cy="3677984"/>
          </a:xfrm>
        </p:spPr>
      </p:pic>
      <p:sp>
        <p:nvSpPr>
          <p:cNvPr id="4" name="Textplatzhalter 3"/>
          <p:cNvSpPr>
            <a:spLocks noGrp="1"/>
          </p:cNvSpPr>
          <p:nvPr>
            <p:ph type="body" sz="half" idx="2"/>
          </p:nvPr>
        </p:nvSpPr>
        <p:spPr>
          <a:xfrm>
            <a:off x="4237837" y="566194"/>
            <a:ext cx="4295269" cy="1447652"/>
          </a:xfrm>
        </p:spPr>
        <p:txBody>
          <a:bodyPr>
            <a:normAutofit/>
          </a:bodyPr>
          <a:lstStyle/>
          <a:p>
            <a:r>
              <a:rPr lang="de-DE" sz="1800" dirty="0"/>
              <a:t>Bernhard Dorer, Landwirt und Heimatforscher aus Furtwangen, Autor unseres Buches </a:t>
            </a:r>
            <a:r>
              <a:rPr lang="de-DE" sz="1800" dirty="0" err="1"/>
              <a:t>Wälderleben</a:t>
            </a:r>
            <a:r>
              <a:rPr lang="de-DE" sz="1800" dirty="0"/>
              <a:t>. </a:t>
            </a:r>
          </a:p>
          <a:p>
            <a:r>
              <a:rPr lang="de-DE" sz="1800" dirty="0"/>
              <a:t>Jahrgang 1943: </a:t>
            </a:r>
          </a:p>
          <a:p>
            <a:endParaRPr lang="de-DE" dirty="0"/>
          </a:p>
        </p:txBody>
      </p:sp>
      <p:sp>
        <p:nvSpPr>
          <p:cNvPr id="6" name="Textplatzhalter 3"/>
          <p:cNvSpPr txBox="1">
            <a:spLocks/>
          </p:cNvSpPr>
          <p:nvPr/>
        </p:nvSpPr>
        <p:spPr>
          <a:xfrm>
            <a:off x="4258810" y="2597663"/>
            <a:ext cx="4253324" cy="352584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de-DE" sz="2400" dirty="0"/>
              <a:t>„Ich bin überzeugt: keine Generation musste mit so vielen Veränderungen klarkommen wie meine. Als ich 1958 aus der Schule kam waren die Arbeitsabläufe und Sozialstrukturen auf unserem Hof mehr oder weniger so wie vor Jahrhunderten. Statt Schlepper gab es zwei Zugochsen und fast alle Arbeiten wurden von Hand gemacht“. </a:t>
            </a:r>
          </a:p>
          <a:p>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9087" y="1290020"/>
            <a:ext cx="2765499" cy="3687331"/>
          </a:xfrm>
          <a:prstGeom prst="rect">
            <a:avLst/>
          </a:prstGeom>
        </p:spPr>
      </p:pic>
    </p:spTree>
    <p:extLst>
      <p:ext uri="{BB962C8B-B14F-4D97-AF65-F5344CB8AC3E}">
        <p14:creationId xmlns:p14="http://schemas.microsoft.com/office/powerpoint/2010/main" val="6595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2975" y="3047680"/>
            <a:ext cx="4577487" cy="3433116"/>
          </a:xfrm>
          <a:prstGeom prst="rect">
            <a:avLst/>
          </a:prstGeom>
        </p:spPr>
      </p:pic>
      <p:sp>
        <p:nvSpPr>
          <p:cNvPr id="4" name="Textfeld 3"/>
          <p:cNvSpPr txBox="1"/>
          <p:nvPr/>
        </p:nvSpPr>
        <p:spPr>
          <a:xfrm>
            <a:off x="6042975" y="1770630"/>
            <a:ext cx="6033330" cy="923330"/>
          </a:xfrm>
          <a:prstGeom prst="rect">
            <a:avLst/>
          </a:prstGeom>
          <a:noFill/>
        </p:spPr>
        <p:txBody>
          <a:bodyPr wrap="square" rtlCol="0">
            <a:spAutoFit/>
          </a:bodyPr>
          <a:lstStyle/>
          <a:p>
            <a:r>
              <a:rPr lang="de-DE" dirty="0" err="1"/>
              <a:t>Bernhardenhof</a:t>
            </a:r>
            <a:r>
              <a:rPr lang="de-DE" dirty="0"/>
              <a:t> der Familie Dorer: Heute bewirtschaftet Sohn Joachim den Betrieb als Bio-Milchviehbetrieb mit mobilem Weidemelkstand, der kürzlich den L.U.I.-Preis gewann.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26" y="562062"/>
            <a:ext cx="4720336" cy="3212984"/>
          </a:xfrm>
          <a:prstGeom prst="rect">
            <a:avLst/>
          </a:prstGeom>
        </p:spPr>
      </p:pic>
      <p:sp>
        <p:nvSpPr>
          <p:cNvPr id="6" name="Textfeld 5"/>
          <p:cNvSpPr txBox="1"/>
          <p:nvPr/>
        </p:nvSpPr>
        <p:spPr>
          <a:xfrm>
            <a:off x="890526" y="4079001"/>
            <a:ext cx="3133183" cy="369332"/>
          </a:xfrm>
          <a:prstGeom prst="rect">
            <a:avLst/>
          </a:prstGeom>
          <a:noFill/>
        </p:spPr>
        <p:txBody>
          <a:bodyPr wrap="square" rtlCol="0">
            <a:spAutoFit/>
          </a:bodyPr>
          <a:lstStyle/>
          <a:p>
            <a:r>
              <a:rPr lang="de-DE" dirty="0" err="1"/>
              <a:t>Furtwanger</a:t>
            </a:r>
            <a:r>
              <a:rPr lang="de-DE" dirty="0"/>
              <a:t> Hof um 1900. </a:t>
            </a:r>
          </a:p>
        </p:txBody>
      </p:sp>
    </p:spTree>
    <p:extLst>
      <p:ext uri="{BB962C8B-B14F-4D97-AF65-F5344CB8AC3E}">
        <p14:creationId xmlns:p14="http://schemas.microsoft.com/office/powerpoint/2010/main" val="4055826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p:cNvSpPr/>
          <p:nvPr/>
        </p:nvSpPr>
        <p:spPr>
          <a:xfrm>
            <a:off x="1542865" y="3732591"/>
            <a:ext cx="3356306" cy="23745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50" y="294958"/>
            <a:ext cx="3107393" cy="2529771"/>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282" y="3976456"/>
            <a:ext cx="3517327" cy="2281850"/>
          </a:xfrm>
          <a:prstGeom prst="rect">
            <a:avLst/>
          </a:prstGeom>
        </p:spPr>
      </p:pic>
      <p:sp>
        <p:nvSpPr>
          <p:cNvPr id="9" name="Rechteck: abgerundete Ecken 8"/>
          <p:cNvSpPr/>
          <p:nvPr/>
        </p:nvSpPr>
        <p:spPr>
          <a:xfrm>
            <a:off x="4395831" y="377505"/>
            <a:ext cx="2986480" cy="18623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11" name="Textfeld 10"/>
          <p:cNvSpPr txBox="1"/>
          <p:nvPr/>
        </p:nvSpPr>
        <p:spPr>
          <a:xfrm>
            <a:off x="1886812" y="3795050"/>
            <a:ext cx="2642533" cy="1938992"/>
          </a:xfrm>
          <a:prstGeom prst="rect">
            <a:avLst/>
          </a:prstGeom>
          <a:noFill/>
        </p:spPr>
        <p:txBody>
          <a:bodyPr wrap="square" rtlCol="0">
            <a:spAutoFit/>
          </a:bodyPr>
          <a:lstStyle/>
          <a:p>
            <a:r>
              <a:rPr lang="de-DE" sz="2400" dirty="0">
                <a:sym typeface="Wingdings" panose="05000000000000000000" pitchFamily="2" charset="2"/>
              </a:rPr>
              <a:t> Nach Gründung der EU, rasantes Wachstum,  Subventionen an die Landwirtschaft</a:t>
            </a:r>
            <a:endParaRPr lang="de-DE" sz="2400" dirty="0"/>
          </a:p>
        </p:txBody>
      </p:sp>
      <p:sp>
        <p:nvSpPr>
          <p:cNvPr id="12" name="Rechteck: abgerundete Ecken 11"/>
          <p:cNvSpPr/>
          <p:nvPr/>
        </p:nvSpPr>
        <p:spPr>
          <a:xfrm>
            <a:off x="8333062" y="1791573"/>
            <a:ext cx="2810313" cy="16866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13" name="Textfeld 12"/>
          <p:cNvSpPr txBox="1"/>
          <p:nvPr/>
        </p:nvSpPr>
        <p:spPr>
          <a:xfrm>
            <a:off x="8534398" y="2034756"/>
            <a:ext cx="2516697" cy="1200329"/>
          </a:xfrm>
          <a:prstGeom prst="rect">
            <a:avLst/>
          </a:prstGeom>
          <a:noFill/>
        </p:spPr>
        <p:txBody>
          <a:bodyPr wrap="square" rtlCol="0">
            <a:spAutoFit/>
          </a:bodyPr>
          <a:lstStyle/>
          <a:p>
            <a:r>
              <a:rPr lang="de-DE" sz="2400" dirty="0"/>
              <a:t>Schnell steigende Produktion -&gt; Überproduktion</a:t>
            </a:r>
          </a:p>
        </p:txBody>
      </p:sp>
      <p:sp>
        <p:nvSpPr>
          <p:cNvPr id="10" name="Textfeld 9"/>
          <p:cNvSpPr txBox="1"/>
          <p:nvPr/>
        </p:nvSpPr>
        <p:spPr>
          <a:xfrm>
            <a:off x="4611147" y="483566"/>
            <a:ext cx="2642533" cy="1569660"/>
          </a:xfrm>
          <a:prstGeom prst="rect">
            <a:avLst/>
          </a:prstGeom>
          <a:noFill/>
        </p:spPr>
        <p:txBody>
          <a:bodyPr wrap="square" rtlCol="0">
            <a:spAutoFit/>
          </a:bodyPr>
          <a:lstStyle/>
          <a:p>
            <a:r>
              <a:rPr lang="de-DE" sz="2400" dirty="0"/>
              <a:t>Rasanter technischer und  züchterischer Fortschritt</a:t>
            </a:r>
          </a:p>
        </p:txBody>
      </p:sp>
      <p:cxnSp>
        <p:nvCxnSpPr>
          <p:cNvPr id="6" name="Gerade Verbindung mit Pfeil 5"/>
          <p:cNvCxnSpPr/>
          <p:nvPr/>
        </p:nvCxnSpPr>
        <p:spPr>
          <a:xfrm flipV="1">
            <a:off x="5075339" y="3087149"/>
            <a:ext cx="2550254" cy="1174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4009938" y="2550253"/>
            <a:ext cx="780176" cy="75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563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p:cNvSpPr/>
          <p:nvPr/>
        </p:nvSpPr>
        <p:spPr>
          <a:xfrm>
            <a:off x="4242033" y="2658733"/>
            <a:ext cx="3162650" cy="12919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 name="Textfeld 2"/>
          <p:cNvSpPr txBox="1"/>
          <p:nvPr/>
        </p:nvSpPr>
        <p:spPr>
          <a:xfrm>
            <a:off x="4345497" y="2843398"/>
            <a:ext cx="2869035" cy="830997"/>
          </a:xfrm>
          <a:prstGeom prst="rect">
            <a:avLst/>
          </a:prstGeom>
          <a:noFill/>
        </p:spPr>
        <p:txBody>
          <a:bodyPr wrap="square" rtlCol="0">
            <a:spAutoFit/>
          </a:bodyPr>
          <a:lstStyle/>
          <a:p>
            <a:r>
              <a:rPr lang="de-DE" sz="2400" dirty="0"/>
              <a:t>Wie nehmen sich die Landwirte wahr?</a:t>
            </a:r>
          </a:p>
        </p:txBody>
      </p:sp>
      <p:sp>
        <p:nvSpPr>
          <p:cNvPr id="6" name="Textfeld 5"/>
          <p:cNvSpPr txBox="1"/>
          <p:nvPr/>
        </p:nvSpPr>
        <p:spPr>
          <a:xfrm>
            <a:off x="906011" y="1473130"/>
            <a:ext cx="3439486" cy="830997"/>
          </a:xfrm>
          <a:prstGeom prst="rect">
            <a:avLst/>
          </a:prstGeom>
          <a:noFill/>
        </p:spPr>
        <p:txBody>
          <a:bodyPr wrap="square" rtlCol="0">
            <a:spAutoFit/>
          </a:bodyPr>
          <a:lstStyle/>
          <a:p>
            <a:pPr marL="285750" indent="-285750">
              <a:buFontTx/>
              <a:buChar char="-"/>
            </a:pPr>
            <a:r>
              <a:rPr lang="de-DE" sz="2400" dirty="0">
                <a:solidFill>
                  <a:schemeClr val="accent5">
                    <a:lumMod val="75000"/>
                  </a:schemeClr>
                </a:solidFill>
              </a:rPr>
              <a:t>tragen zur Ernährung der Welt bei</a:t>
            </a:r>
            <a:endParaRPr lang="de-DE" dirty="0">
              <a:solidFill>
                <a:schemeClr val="accent5">
                  <a:lumMod val="75000"/>
                </a:schemeClr>
              </a:solidFill>
            </a:endParaRPr>
          </a:p>
        </p:txBody>
      </p:sp>
      <p:sp>
        <p:nvSpPr>
          <p:cNvPr id="7" name="Textfeld 6"/>
          <p:cNvSpPr txBox="1"/>
          <p:nvPr/>
        </p:nvSpPr>
        <p:spPr>
          <a:xfrm>
            <a:off x="950054" y="3796261"/>
            <a:ext cx="3439486" cy="1200329"/>
          </a:xfrm>
          <a:prstGeom prst="rect">
            <a:avLst/>
          </a:prstGeom>
          <a:noFill/>
        </p:spPr>
        <p:txBody>
          <a:bodyPr wrap="square" rtlCol="0">
            <a:spAutoFit/>
          </a:bodyPr>
          <a:lstStyle/>
          <a:p>
            <a:pPr marL="285750" indent="-285750">
              <a:buFontTx/>
              <a:buChar char="-"/>
            </a:pPr>
            <a:r>
              <a:rPr lang="de-DE" sz="2400" dirty="0">
                <a:solidFill>
                  <a:schemeClr val="accent5">
                    <a:lumMod val="75000"/>
                  </a:schemeClr>
                </a:solidFill>
              </a:rPr>
              <a:t>arbeiten im Wechsel der Jahreszeiten, gute Naturbeobachter</a:t>
            </a:r>
            <a:endParaRPr lang="de-DE" dirty="0">
              <a:solidFill>
                <a:schemeClr val="accent5">
                  <a:lumMod val="75000"/>
                </a:schemeClr>
              </a:solidFill>
            </a:endParaRPr>
          </a:p>
        </p:txBody>
      </p:sp>
      <p:sp>
        <p:nvSpPr>
          <p:cNvPr id="8" name="Textfeld 7"/>
          <p:cNvSpPr txBox="1"/>
          <p:nvPr/>
        </p:nvSpPr>
        <p:spPr>
          <a:xfrm>
            <a:off x="6785850" y="1541927"/>
            <a:ext cx="3439486" cy="830997"/>
          </a:xfrm>
          <a:prstGeom prst="rect">
            <a:avLst/>
          </a:prstGeom>
          <a:noFill/>
        </p:spPr>
        <p:txBody>
          <a:bodyPr wrap="square" rtlCol="0">
            <a:spAutoFit/>
          </a:bodyPr>
          <a:lstStyle/>
          <a:p>
            <a:pPr marL="285750" indent="-285750">
              <a:buFontTx/>
              <a:buChar char="-"/>
            </a:pPr>
            <a:r>
              <a:rPr lang="de-DE" sz="2400" dirty="0"/>
              <a:t>erhalten die Kulturlandschaft</a:t>
            </a:r>
            <a:endParaRPr lang="de-DE" dirty="0"/>
          </a:p>
        </p:txBody>
      </p:sp>
      <p:sp>
        <p:nvSpPr>
          <p:cNvPr id="9" name="Textfeld 8"/>
          <p:cNvSpPr txBox="1"/>
          <p:nvPr/>
        </p:nvSpPr>
        <p:spPr>
          <a:xfrm>
            <a:off x="2847445" y="272801"/>
            <a:ext cx="4367087" cy="1200329"/>
          </a:xfrm>
          <a:prstGeom prst="rect">
            <a:avLst/>
          </a:prstGeom>
          <a:noFill/>
        </p:spPr>
        <p:txBody>
          <a:bodyPr wrap="square" rtlCol="0">
            <a:spAutoFit/>
          </a:bodyPr>
          <a:lstStyle/>
          <a:p>
            <a:pPr marL="285750" indent="-285750">
              <a:buFontTx/>
              <a:buChar char="-"/>
            </a:pPr>
            <a:r>
              <a:rPr lang="de-DE" sz="2400" dirty="0"/>
              <a:t>sind gut und breit</a:t>
            </a:r>
            <a:br>
              <a:rPr lang="de-DE" sz="2400" dirty="0"/>
            </a:br>
            <a:r>
              <a:rPr lang="de-DE" sz="2400" dirty="0"/>
              <a:t>gefächert </a:t>
            </a:r>
            <a:r>
              <a:rPr lang="de-DE" sz="2400" dirty="0" smtClean="0"/>
              <a:t>ausgebildet. Haben Sachverstand für ihr Tun</a:t>
            </a:r>
            <a:endParaRPr lang="de-DE" dirty="0"/>
          </a:p>
        </p:txBody>
      </p:sp>
      <p:sp>
        <p:nvSpPr>
          <p:cNvPr id="10" name="Textfeld 9"/>
          <p:cNvSpPr txBox="1"/>
          <p:nvPr/>
        </p:nvSpPr>
        <p:spPr>
          <a:xfrm>
            <a:off x="1929469" y="5256865"/>
            <a:ext cx="4353886" cy="1200329"/>
          </a:xfrm>
          <a:prstGeom prst="rect">
            <a:avLst/>
          </a:prstGeom>
          <a:noFill/>
        </p:spPr>
        <p:txBody>
          <a:bodyPr wrap="square" rtlCol="0">
            <a:spAutoFit/>
          </a:bodyPr>
          <a:lstStyle/>
          <a:p>
            <a:pPr marL="285750" indent="-285750">
              <a:buFontTx/>
              <a:buChar char="-"/>
            </a:pPr>
            <a:r>
              <a:rPr lang="de-DE" sz="2400" dirty="0">
                <a:solidFill>
                  <a:schemeClr val="accent5">
                    <a:lumMod val="75000"/>
                  </a:schemeClr>
                </a:solidFill>
              </a:rPr>
              <a:t>arbeiten nachhaltig, um das Land/Boden für Generationen zu erhalten</a:t>
            </a:r>
            <a:endParaRPr lang="de-DE" dirty="0">
              <a:solidFill>
                <a:schemeClr val="accent5">
                  <a:lumMod val="75000"/>
                </a:schemeClr>
              </a:solidFill>
            </a:endParaRPr>
          </a:p>
        </p:txBody>
      </p:sp>
      <p:sp>
        <p:nvSpPr>
          <p:cNvPr id="11" name="Textfeld 10"/>
          <p:cNvSpPr txBox="1"/>
          <p:nvPr/>
        </p:nvSpPr>
        <p:spPr>
          <a:xfrm>
            <a:off x="8120545" y="4232974"/>
            <a:ext cx="3439486" cy="461665"/>
          </a:xfrm>
          <a:prstGeom prst="rect">
            <a:avLst/>
          </a:prstGeom>
          <a:noFill/>
        </p:spPr>
        <p:txBody>
          <a:bodyPr wrap="square" rtlCol="0">
            <a:spAutoFit/>
          </a:bodyPr>
          <a:lstStyle/>
          <a:p>
            <a:pPr marL="285750" indent="-285750">
              <a:buFontTx/>
              <a:buChar char="-"/>
            </a:pPr>
            <a:r>
              <a:rPr lang="de-DE" sz="2400" dirty="0"/>
              <a:t>s</a:t>
            </a:r>
            <a:r>
              <a:rPr lang="de-DE" sz="2400" dirty="0" smtClean="0"/>
              <a:t>ind Unternehmer</a:t>
            </a:r>
            <a:endParaRPr lang="de-DE" dirty="0"/>
          </a:p>
        </p:txBody>
      </p:sp>
      <p:sp>
        <p:nvSpPr>
          <p:cNvPr id="12" name="Textfeld 11"/>
          <p:cNvSpPr txBox="1"/>
          <p:nvPr/>
        </p:nvSpPr>
        <p:spPr>
          <a:xfrm>
            <a:off x="6722377" y="5256865"/>
            <a:ext cx="4753762" cy="830997"/>
          </a:xfrm>
          <a:prstGeom prst="rect">
            <a:avLst/>
          </a:prstGeom>
          <a:noFill/>
        </p:spPr>
        <p:txBody>
          <a:bodyPr wrap="square" rtlCol="0">
            <a:spAutoFit/>
          </a:bodyPr>
          <a:lstStyle/>
          <a:p>
            <a:pPr marL="285750" indent="-285750">
              <a:buFontTx/>
              <a:buChar char="-"/>
            </a:pPr>
            <a:r>
              <a:rPr lang="de-DE" sz="2400" dirty="0"/>
              <a:t>Minderheit in der Gesellschaft, aber unverzichtbar</a:t>
            </a:r>
            <a:endParaRPr lang="de-DE" dirty="0"/>
          </a:p>
        </p:txBody>
      </p:sp>
      <p:sp>
        <p:nvSpPr>
          <p:cNvPr id="13" name="Textfeld 12"/>
          <p:cNvSpPr txBox="1"/>
          <p:nvPr/>
        </p:nvSpPr>
        <p:spPr>
          <a:xfrm>
            <a:off x="8442120" y="2658733"/>
            <a:ext cx="3439486" cy="1200329"/>
          </a:xfrm>
          <a:prstGeom prst="rect">
            <a:avLst/>
          </a:prstGeom>
          <a:noFill/>
        </p:spPr>
        <p:txBody>
          <a:bodyPr wrap="square" rtlCol="0">
            <a:spAutoFit/>
          </a:bodyPr>
          <a:lstStyle/>
          <a:p>
            <a:pPr marL="285750" indent="-285750">
              <a:buFontTx/>
              <a:buChar char="-"/>
            </a:pPr>
            <a:r>
              <a:rPr lang="de-DE" sz="2400" dirty="0"/>
              <a:t>sorgen für Lebensmittelvielfalt zum günstigen Preis</a:t>
            </a:r>
            <a:endParaRPr lang="de-DE" dirty="0"/>
          </a:p>
        </p:txBody>
      </p:sp>
      <p:sp>
        <p:nvSpPr>
          <p:cNvPr id="14" name="Textfeld 13"/>
          <p:cNvSpPr txBox="1"/>
          <p:nvPr/>
        </p:nvSpPr>
        <p:spPr>
          <a:xfrm>
            <a:off x="666926" y="2638074"/>
            <a:ext cx="3439486" cy="830997"/>
          </a:xfrm>
          <a:prstGeom prst="rect">
            <a:avLst/>
          </a:prstGeom>
          <a:noFill/>
        </p:spPr>
        <p:txBody>
          <a:bodyPr wrap="square" rtlCol="0">
            <a:spAutoFit/>
          </a:bodyPr>
          <a:lstStyle/>
          <a:p>
            <a:pPr marL="285750" indent="-285750">
              <a:buFontTx/>
              <a:buChar char="-"/>
            </a:pPr>
            <a:r>
              <a:rPr lang="de-DE" sz="2400" dirty="0">
                <a:solidFill>
                  <a:schemeClr val="accent5">
                    <a:lumMod val="75000"/>
                  </a:schemeClr>
                </a:solidFill>
              </a:rPr>
              <a:t>Bewahrer der Schöpfung</a:t>
            </a:r>
            <a:endParaRPr lang="de-DE" dirty="0">
              <a:solidFill>
                <a:schemeClr val="accent5">
                  <a:lumMod val="75000"/>
                </a:schemeClr>
              </a:solidFill>
            </a:endParaRPr>
          </a:p>
        </p:txBody>
      </p:sp>
      <p:sp>
        <p:nvSpPr>
          <p:cNvPr id="15" name="Textfeld 14"/>
          <p:cNvSpPr txBox="1"/>
          <p:nvPr/>
        </p:nvSpPr>
        <p:spPr>
          <a:xfrm>
            <a:off x="7841609" y="430077"/>
            <a:ext cx="3439486" cy="830997"/>
          </a:xfrm>
          <a:prstGeom prst="rect">
            <a:avLst/>
          </a:prstGeom>
          <a:noFill/>
        </p:spPr>
        <p:txBody>
          <a:bodyPr wrap="square" rtlCol="0">
            <a:spAutoFit/>
          </a:bodyPr>
          <a:lstStyle/>
          <a:p>
            <a:pPr marL="285750" indent="-285750">
              <a:buFontTx/>
              <a:buChar char="-"/>
            </a:pPr>
            <a:r>
              <a:rPr lang="de-DE" sz="2400" dirty="0"/>
              <a:t>können gut mit Technik umgehen</a:t>
            </a:r>
            <a:endParaRPr lang="de-DE" dirty="0"/>
          </a:p>
        </p:txBody>
      </p:sp>
    </p:spTree>
    <p:extLst>
      <p:ext uri="{BB962C8B-B14F-4D97-AF65-F5344CB8AC3E}">
        <p14:creationId xmlns:p14="http://schemas.microsoft.com/office/powerpoint/2010/main" val="263095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p:cNvSpPr/>
          <p:nvPr/>
        </p:nvSpPr>
        <p:spPr>
          <a:xfrm>
            <a:off x="4395831" y="2382473"/>
            <a:ext cx="3162650" cy="20636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3" name="Textfeld 2"/>
          <p:cNvSpPr txBox="1"/>
          <p:nvPr/>
        </p:nvSpPr>
        <p:spPr>
          <a:xfrm>
            <a:off x="4630723" y="2554203"/>
            <a:ext cx="2869035" cy="1569660"/>
          </a:xfrm>
          <a:prstGeom prst="rect">
            <a:avLst/>
          </a:prstGeom>
          <a:noFill/>
        </p:spPr>
        <p:txBody>
          <a:bodyPr wrap="square" rtlCol="0">
            <a:spAutoFit/>
          </a:bodyPr>
          <a:lstStyle/>
          <a:p>
            <a:r>
              <a:rPr lang="de-DE" sz="2400" dirty="0"/>
              <a:t>Wie fühlen sich die  Landwirte in der Gesellschaft wahrgenommen?</a:t>
            </a:r>
          </a:p>
        </p:txBody>
      </p:sp>
      <p:sp>
        <p:nvSpPr>
          <p:cNvPr id="4" name="Textfeld 3"/>
          <p:cNvSpPr txBox="1"/>
          <p:nvPr/>
        </p:nvSpPr>
        <p:spPr>
          <a:xfrm>
            <a:off x="2014757" y="1202443"/>
            <a:ext cx="3962399" cy="461665"/>
          </a:xfrm>
          <a:prstGeom prst="rect">
            <a:avLst/>
          </a:prstGeom>
          <a:noFill/>
        </p:spPr>
        <p:txBody>
          <a:bodyPr wrap="square" rtlCol="0">
            <a:spAutoFit/>
          </a:bodyPr>
          <a:lstStyle/>
          <a:p>
            <a:pPr marL="285750" indent="-285750">
              <a:buFontTx/>
              <a:buChar char="-"/>
            </a:pPr>
            <a:r>
              <a:rPr lang="de-DE" sz="2400" dirty="0"/>
              <a:t>Subventionsempfänger</a:t>
            </a:r>
            <a:endParaRPr lang="de-DE" dirty="0"/>
          </a:p>
        </p:txBody>
      </p:sp>
      <p:sp>
        <p:nvSpPr>
          <p:cNvPr id="5" name="Textfeld 4"/>
          <p:cNvSpPr txBox="1"/>
          <p:nvPr/>
        </p:nvSpPr>
        <p:spPr>
          <a:xfrm>
            <a:off x="8833608" y="2729854"/>
            <a:ext cx="2432807" cy="461665"/>
          </a:xfrm>
          <a:prstGeom prst="rect">
            <a:avLst/>
          </a:prstGeom>
          <a:noFill/>
        </p:spPr>
        <p:txBody>
          <a:bodyPr wrap="square" rtlCol="0">
            <a:spAutoFit/>
          </a:bodyPr>
          <a:lstStyle/>
          <a:p>
            <a:pPr marL="285750" indent="-285750">
              <a:buFontTx/>
              <a:buChar char="-"/>
            </a:pPr>
            <a:r>
              <a:rPr lang="de-DE" sz="2400" dirty="0"/>
              <a:t>Tierquäler</a:t>
            </a:r>
            <a:endParaRPr lang="de-DE" dirty="0"/>
          </a:p>
        </p:txBody>
      </p:sp>
      <p:sp>
        <p:nvSpPr>
          <p:cNvPr id="6" name="Textfeld 5"/>
          <p:cNvSpPr txBox="1"/>
          <p:nvPr/>
        </p:nvSpPr>
        <p:spPr>
          <a:xfrm>
            <a:off x="1139504" y="2554203"/>
            <a:ext cx="2744599" cy="461665"/>
          </a:xfrm>
          <a:prstGeom prst="rect">
            <a:avLst/>
          </a:prstGeom>
          <a:noFill/>
        </p:spPr>
        <p:txBody>
          <a:bodyPr wrap="square" rtlCol="0">
            <a:spAutoFit/>
          </a:bodyPr>
          <a:lstStyle/>
          <a:p>
            <a:pPr marL="285750" indent="-285750">
              <a:buFontTx/>
              <a:buChar char="-"/>
            </a:pPr>
            <a:r>
              <a:rPr lang="de-DE" sz="2400" dirty="0"/>
              <a:t>Umweltzerstörer</a:t>
            </a:r>
            <a:endParaRPr lang="de-DE" dirty="0"/>
          </a:p>
        </p:txBody>
      </p:sp>
      <p:sp>
        <p:nvSpPr>
          <p:cNvPr id="7" name="Textfeld 6"/>
          <p:cNvSpPr txBox="1"/>
          <p:nvPr/>
        </p:nvSpPr>
        <p:spPr>
          <a:xfrm>
            <a:off x="1307283" y="4796058"/>
            <a:ext cx="3323440" cy="830997"/>
          </a:xfrm>
          <a:prstGeom prst="rect">
            <a:avLst/>
          </a:prstGeom>
          <a:noFill/>
        </p:spPr>
        <p:txBody>
          <a:bodyPr wrap="square" rtlCol="0">
            <a:spAutoFit/>
          </a:bodyPr>
          <a:lstStyle/>
          <a:p>
            <a:pPr marL="285750" indent="-285750">
              <a:buFontTx/>
              <a:buChar char="-"/>
            </a:pPr>
            <a:r>
              <a:rPr lang="de-DE" sz="2400" dirty="0"/>
              <a:t>m</a:t>
            </a:r>
            <a:r>
              <a:rPr lang="de-DE" sz="2400" dirty="0" smtClean="0"/>
              <a:t>üssen sich immer für ihr Tun rechtfertigen</a:t>
            </a:r>
            <a:endParaRPr lang="de-DE" dirty="0"/>
          </a:p>
        </p:txBody>
      </p:sp>
      <p:sp>
        <p:nvSpPr>
          <p:cNvPr id="8" name="Textfeld 7"/>
          <p:cNvSpPr txBox="1"/>
          <p:nvPr/>
        </p:nvSpPr>
        <p:spPr>
          <a:xfrm>
            <a:off x="6316909" y="4800870"/>
            <a:ext cx="3323440" cy="1200329"/>
          </a:xfrm>
          <a:prstGeom prst="rect">
            <a:avLst/>
          </a:prstGeom>
          <a:noFill/>
        </p:spPr>
        <p:txBody>
          <a:bodyPr wrap="square" rtlCol="0">
            <a:spAutoFit/>
          </a:bodyPr>
          <a:lstStyle/>
          <a:p>
            <a:pPr marL="285750" indent="-285750">
              <a:buFontTx/>
              <a:buChar char="-"/>
            </a:pPr>
            <a:r>
              <a:rPr lang="de-DE" sz="2400" dirty="0"/>
              <a:t>stehen am Pranger, selbst im eigenen Dorf, </a:t>
            </a:r>
            <a:br>
              <a:rPr lang="de-DE" sz="2400" dirty="0"/>
            </a:br>
            <a:r>
              <a:rPr lang="de-DE" sz="2400" dirty="0"/>
              <a:t>missverstanden</a:t>
            </a:r>
            <a:endParaRPr lang="de-DE" dirty="0"/>
          </a:p>
        </p:txBody>
      </p:sp>
      <p:sp>
        <p:nvSpPr>
          <p:cNvPr id="9" name="Textfeld 8"/>
          <p:cNvSpPr txBox="1"/>
          <p:nvPr/>
        </p:nvSpPr>
        <p:spPr>
          <a:xfrm>
            <a:off x="6645691" y="833111"/>
            <a:ext cx="4620724" cy="830997"/>
          </a:xfrm>
          <a:prstGeom prst="rect">
            <a:avLst/>
          </a:prstGeom>
          <a:noFill/>
        </p:spPr>
        <p:txBody>
          <a:bodyPr wrap="square" rtlCol="0">
            <a:spAutoFit/>
          </a:bodyPr>
          <a:lstStyle/>
          <a:p>
            <a:pPr marL="285750" indent="-285750">
              <a:buFontTx/>
              <a:buChar char="-"/>
            </a:pPr>
            <a:r>
              <a:rPr lang="de-DE" sz="2400" dirty="0"/>
              <a:t>andere werden mehr gehört, können besser argumentieren</a:t>
            </a:r>
            <a:endParaRPr lang="de-DE" dirty="0"/>
          </a:p>
        </p:txBody>
      </p:sp>
    </p:spTree>
    <p:extLst>
      <p:ext uri="{BB962C8B-B14F-4D97-AF65-F5344CB8AC3E}">
        <p14:creationId xmlns:p14="http://schemas.microsoft.com/office/powerpoint/2010/main" val="402896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8788879" cy="1170377"/>
          </a:xfrm>
        </p:spPr>
        <p:txBody>
          <a:bodyPr>
            <a:normAutofit/>
          </a:bodyPr>
          <a:lstStyle/>
          <a:p>
            <a:r>
              <a:rPr lang="de-DE" sz="3200" dirty="0" smtClean="0"/>
              <a:t>Auswirkungen dieser Diskrepanz</a:t>
            </a:r>
            <a:endParaRPr lang="de-DE" sz="3200" dirty="0"/>
          </a:p>
        </p:txBody>
      </p:sp>
      <p:sp>
        <p:nvSpPr>
          <p:cNvPr id="4" name="Textfeld 3"/>
          <p:cNvSpPr txBox="1"/>
          <p:nvPr/>
        </p:nvSpPr>
        <p:spPr>
          <a:xfrm>
            <a:off x="884903" y="1814052"/>
            <a:ext cx="10840065" cy="4031873"/>
          </a:xfrm>
          <a:prstGeom prst="rect">
            <a:avLst/>
          </a:prstGeom>
          <a:noFill/>
        </p:spPr>
        <p:txBody>
          <a:bodyPr wrap="square" rtlCol="0">
            <a:spAutoFit/>
          </a:bodyPr>
          <a:lstStyle/>
          <a:p>
            <a:pPr marL="457200" indent="-457200">
              <a:buFont typeface="Arial" pitchFamily="34" charset="0"/>
              <a:buChar char="•"/>
            </a:pPr>
            <a:r>
              <a:rPr lang="de-DE" sz="3200" dirty="0"/>
              <a:t>Konfrontation zwischen verschiedenen Interessengruppen (Naturschutz, Behörden, Verbraucher, etc.): öffentlich, auf kommunaler Ebene, im privaten Umgang). Oft unsachlich auf beiden Seiten. </a:t>
            </a:r>
            <a:r>
              <a:rPr lang="de-DE" sz="3200" dirty="0" smtClean="0"/>
              <a:t/>
            </a:r>
            <a:br>
              <a:rPr lang="de-DE" sz="3200" dirty="0" smtClean="0"/>
            </a:br>
            <a:endParaRPr lang="de-DE" sz="3200" dirty="0"/>
          </a:p>
          <a:p>
            <a:pPr marL="457200" indent="-457200">
              <a:buFont typeface="Arial" pitchFamily="34" charset="0"/>
              <a:buChar char="•"/>
            </a:pPr>
            <a:r>
              <a:rPr lang="de-DE" sz="3200" dirty="0" smtClean="0"/>
              <a:t>Schuldzuweisungen </a:t>
            </a:r>
            <a:r>
              <a:rPr lang="de-DE" sz="3200" dirty="0"/>
              <a:t>(Bürokratie, Politik, etc</a:t>
            </a:r>
            <a:r>
              <a:rPr lang="de-DE" sz="3200" dirty="0" smtClean="0"/>
              <a:t>.)</a:t>
            </a:r>
            <a:br>
              <a:rPr lang="de-DE" sz="3200" dirty="0" smtClean="0"/>
            </a:br>
            <a:endParaRPr lang="de-DE" sz="3200" dirty="0"/>
          </a:p>
          <a:p>
            <a:pPr marL="457200" indent="-457200">
              <a:buFont typeface="Arial" pitchFamily="34" charset="0"/>
              <a:buChar char="•"/>
            </a:pPr>
            <a:r>
              <a:rPr lang="de-DE" sz="3200" dirty="0" smtClean="0"/>
              <a:t>Rückzug</a:t>
            </a:r>
            <a:r>
              <a:rPr lang="de-DE" sz="3200" dirty="0"/>
              <a:t>, Frust, Defensive, Krankheit</a:t>
            </a:r>
          </a:p>
        </p:txBody>
      </p:sp>
    </p:spTree>
    <p:extLst>
      <p:ext uri="{BB962C8B-B14F-4D97-AF65-F5344CB8AC3E}">
        <p14:creationId xmlns:p14="http://schemas.microsoft.com/office/powerpoint/2010/main" val="29343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9207" y="645346"/>
            <a:ext cx="8025580" cy="770500"/>
          </a:xfrm>
        </p:spPr>
        <p:txBody>
          <a:bodyPr>
            <a:normAutofit/>
          </a:bodyPr>
          <a:lstStyle/>
          <a:p>
            <a:r>
              <a:rPr lang="de-DE" sz="3600" dirty="0" smtClean="0"/>
              <a:t>Auswege – Formen des Dialogs</a:t>
            </a:r>
            <a:endParaRPr lang="de-DE" sz="3600" dirty="0"/>
          </a:p>
        </p:txBody>
      </p:sp>
      <p:sp>
        <p:nvSpPr>
          <p:cNvPr id="3" name="Titel 1"/>
          <p:cNvSpPr txBox="1">
            <a:spLocks/>
          </p:cNvSpPr>
          <p:nvPr/>
        </p:nvSpPr>
        <p:spPr>
          <a:xfrm>
            <a:off x="769375" y="1946327"/>
            <a:ext cx="5380702" cy="2699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t>Öffentlichkeitsarbeit des Berufsverband – Lobbyarbeit </a:t>
            </a:r>
            <a:endParaRPr lang="de-DE" sz="3200" dirty="0"/>
          </a:p>
        </p:txBody>
      </p:sp>
      <p:sp>
        <p:nvSpPr>
          <p:cNvPr id="4" name="Textfeld 3"/>
          <p:cNvSpPr txBox="1"/>
          <p:nvPr/>
        </p:nvSpPr>
        <p:spPr>
          <a:xfrm>
            <a:off x="8096865" y="1761661"/>
            <a:ext cx="2890683" cy="369332"/>
          </a:xfrm>
          <a:prstGeom prst="rect">
            <a:avLst/>
          </a:prstGeom>
          <a:noFill/>
        </p:spPr>
        <p:txBody>
          <a:bodyPr wrap="square" rtlCol="0">
            <a:spAutoFit/>
          </a:bodyPr>
          <a:lstStyle/>
          <a:p>
            <a:r>
              <a:rPr lang="de-DE" dirty="0" smtClean="0"/>
              <a:t>Bild Regionalkonferenz</a:t>
            </a:r>
            <a:endParaRPr lang="de-DE" dirty="0"/>
          </a:p>
        </p:txBody>
      </p:sp>
    </p:spTree>
    <p:extLst>
      <p:ext uri="{BB962C8B-B14F-4D97-AF65-F5344CB8AC3E}">
        <p14:creationId xmlns:p14="http://schemas.microsoft.com/office/powerpoint/2010/main" val="1523089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2226" y="851822"/>
            <a:ext cx="5356124" cy="2953261"/>
          </a:xfrm>
        </p:spPr>
        <p:txBody>
          <a:bodyPr>
            <a:normAutofit/>
          </a:bodyPr>
          <a:lstStyle/>
          <a:p>
            <a:r>
              <a:rPr lang="de-DE" sz="3200" dirty="0"/>
              <a:t>Öffentlichkeitsarbeit muss heute für jeden Landwirt selbstverständlich sein </a:t>
            </a:r>
            <a:endParaRPr lang="de-DE" sz="3200" dirty="0"/>
          </a:p>
        </p:txBody>
      </p:sp>
      <p:pic>
        <p:nvPicPr>
          <p:cNvPr id="4098" name="Picture 2" descr="Bildergebnis für lernort bauernh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251" y="1878638"/>
            <a:ext cx="4468761" cy="334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6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p:txBody>
          <a:bodyPr/>
          <a:lstStyle/>
          <a:p>
            <a:r>
              <a:rPr lang="de-DE" dirty="0" smtClean="0"/>
              <a:t>Die </a:t>
            </a:r>
            <a:r>
              <a:rPr lang="de-DE" dirty="0"/>
              <a:t>Badische Bauern Zeitung (BBZ) als Informations- und Identifikationsquelle für die Landwirtschaft</a:t>
            </a:r>
          </a:p>
          <a:p>
            <a:r>
              <a:rPr lang="de-DE" dirty="0"/>
              <a:t>Wie </a:t>
            </a:r>
            <a:r>
              <a:rPr lang="de-DE" dirty="0" smtClean="0"/>
              <a:t>und warum hat </a:t>
            </a:r>
            <a:r>
              <a:rPr lang="de-DE" dirty="0"/>
              <a:t>sich das Berufsethos der Landwirte geändert</a:t>
            </a:r>
            <a:r>
              <a:rPr lang="de-DE" dirty="0" smtClean="0"/>
              <a:t>?</a:t>
            </a:r>
          </a:p>
          <a:p>
            <a:pPr>
              <a:lnSpc>
                <a:spcPct val="107000"/>
              </a:lnSpc>
              <a:spcAft>
                <a:spcPts val="800"/>
              </a:spcAft>
              <a:tabLst>
                <a:tab pos="457200" algn="l"/>
              </a:tabLst>
            </a:pPr>
            <a:r>
              <a:rPr lang="de-DE" dirty="0" smtClean="0">
                <a:ea typeface="Calibri"/>
                <a:cs typeface="Times New Roman"/>
              </a:rPr>
              <a:t>Selbst- </a:t>
            </a:r>
            <a:r>
              <a:rPr lang="de-DE" dirty="0">
                <a:ea typeface="Calibri"/>
                <a:cs typeface="Times New Roman"/>
              </a:rPr>
              <a:t>und Fremdbild. Wie die Bilder zusammen bringen?</a:t>
            </a:r>
            <a:endParaRPr lang="de-DE" sz="2400" dirty="0">
              <a:ea typeface="Calibri"/>
              <a:cs typeface="Times New Roman"/>
            </a:endParaRPr>
          </a:p>
          <a:p>
            <a:pPr>
              <a:lnSpc>
                <a:spcPct val="107000"/>
              </a:lnSpc>
              <a:spcAft>
                <a:spcPts val="800"/>
              </a:spcAft>
              <a:tabLst>
                <a:tab pos="457200" algn="l"/>
              </a:tabLst>
            </a:pPr>
            <a:r>
              <a:rPr lang="de-DE" dirty="0">
                <a:ea typeface="Calibri"/>
                <a:cs typeface="Times New Roman"/>
              </a:rPr>
              <a:t>Welche Öffentlichkeitsarbeit? </a:t>
            </a:r>
            <a:endParaRPr lang="de-DE" sz="2400" dirty="0">
              <a:ea typeface="Calibri"/>
              <a:cs typeface="Times New Roman"/>
            </a:endParaRPr>
          </a:p>
          <a:p>
            <a:r>
              <a:rPr lang="de-DE" dirty="0" smtClean="0"/>
              <a:t>Die </a:t>
            </a:r>
            <a:r>
              <a:rPr lang="de-DE" dirty="0"/>
              <a:t>Rolle der sozialen Medien</a:t>
            </a:r>
          </a:p>
          <a:p>
            <a:endParaRPr lang="de-DE" dirty="0"/>
          </a:p>
        </p:txBody>
      </p:sp>
    </p:spTree>
    <p:extLst>
      <p:ext uri="{BB962C8B-B14F-4D97-AF65-F5344CB8AC3E}">
        <p14:creationId xmlns:p14="http://schemas.microsoft.com/office/powerpoint/2010/main" val="3871509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3676" y="497862"/>
            <a:ext cx="9780639" cy="1035971"/>
          </a:xfrm>
        </p:spPr>
        <p:txBody>
          <a:bodyPr>
            <a:normAutofit/>
          </a:bodyPr>
          <a:lstStyle/>
          <a:p>
            <a:r>
              <a:rPr lang="de-DE" sz="3200" dirty="0"/>
              <a:t>Öffentlichkeitsarbeit ist leichter geworden</a:t>
            </a:r>
            <a:br>
              <a:rPr lang="de-DE" sz="3200" dirty="0"/>
            </a:br>
            <a:endParaRPr lang="de-DE" sz="3200" dirty="0"/>
          </a:p>
        </p:txBody>
      </p:sp>
      <p:sp>
        <p:nvSpPr>
          <p:cNvPr id="3" name="Textfeld 2"/>
          <p:cNvSpPr txBox="1"/>
          <p:nvPr/>
        </p:nvSpPr>
        <p:spPr>
          <a:xfrm>
            <a:off x="825907" y="1528724"/>
            <a:ext cx="5363295" cy="2246769"/>
          </a:xfrm>
          <a:prstGeom prst="rect">
            <a:avLst/>
          </a:prstGeom>
          <a:noFill/>
        </p:spPr>
        <p:txBody>
          <a:bodyPr wrap="square" rtlCol="0">
            <a:spAutoFit/>
          </a:bodyPr>
          <a:lstStyle/>
          <a:p>
            <a:r>
              <a:rPr lang="de-DE" sz="2800" dirty="0" smtClean="0">
                <a:hlinkClick r:id="rId2"/>
              </a:rPr>
              <a:t>www.stallbesuche.de</a:t>
            </a:r>
            <a:r>
              <a:rPr lang="de-DE" sz="2800" dirty="0" smtClean="0"/>
              <a:t> </a:t>
            </a:r>
          </a:p>
          <a:p>
            <a:r>
              <a:rPr lang="de-DE" sz="2800" dirty="0" smtClean="0">
                <a:hlinkClick r:id="rId3"/>
              </a:rPr>
              <a:t>www.frag-den-landwirt.com</a:t>
            </a:r>
            <a:r>
              <a:rPr lang="de-DE" sz="2800" dirty="0" smtClean="0"/>
              <a:t> </a:t>
            </a:r>
          </a:p>
          <a:p>
            <a:r>
              <a:rPr lang="de-DE" sz="2800" dirty="0" smtClean="0">
                <a:hlinkClick r:id="rId4"/>
              </a:rPr>
              <a:t>www.mykuhtube.de</a:t>
            </a:r>
            <a:r>
              <a:rPr lang="de-DE" sz="2800" dirty="0" smtClean="0"/>
              <a:t> </a:t>
            </a:r>
            <a:br>
              <a:rPr lang="de-DE" sz="2800" dirty="0" smtClean="0"/>
            </a:br>
            <a:r>
              <a:rPr lang="de-DE" sz="2800" dirty="0" smtClean="0">
                <a:hlinkClick r:id="rId5"/>
              </a:rPr>
              <a:t>www.respect-your-farmer.de</a:t>
            </a:r>
            <a:r>
              <a:rPr lang="de-DE" sz="2800" dirty="0" smtClean="0"/>
              <a:t/>
            </a:r>
            <a:br>
              <a:rPr lang="de-DE" sz="2800" dirty="0" smtClean="0"/>
            </a:br>
            <a:r>
              <a:rPr lang="de-DE" sz="2800" dirty="0" err="1" smtClean="0"/>
              <a:t>etc</a:t>
            </a:r>
            <a:endParaRPr lang="de-DE" sz="28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9063" y="1642079"/>
            <a:ext cx="32861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6582" y="4104967"/>
            <a:ext cx="6731410" cy="234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662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80" y="1163782"/>
            <a:ext cx="5414425" cy="432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a:hlinkClick r:id="rId3"/>
          </p:cNvPr>
          <p:cNvSpPr/>
          <p:nvPr/>
        </p:nvSpPr>
        <p:spPr>
          <a:xfrm>
            <a:off x="6830000" y="2137711"/>
            <a:ext cx="5079871" cy="923330"/>
          </a:xfrm>
          <a:prstGeom prst="rect">
            <a:avLst/>
          </a:prstGeom>
        </p:spPr>
        <p:txBody>
          <a:bodyPr wrap="square">
            <a:spAutoFit/>
          </a:bodyPr>
          <a:lstStyle/>
          <a:p>
            <a:r>
              <a:rPr lang="de-DE" dirty="0" smtClean="0"/>
              <a:t>Beispiel Dominik Ell aus </a:t>
            </a:r>
            <a:r>
              <a:rPr lang="de-DE" dirty="0" err="1" smtClean="0"/>
              <a:t>Oberkirch</a:t>
            </a:r>
            <a:endParaRPr lang="de-DE" dirty="0" smtClean="0"/>
          </a:p>
          <a:p>
            <a:endParaRPr lang="de-DE" dirty="0" smtClean="0"/>
          </a:p>
          <a:p>
            <a:r>
              <a:rPr lang="de-DE" dirty="0" smtClean="0"/>
              <a:t>https</a:t>
            </a:r>
            <a:r>
              <a:rPr lang="de-DE" dirty="0"/>
              <a:t>://</a:t>
            </a:r>
            <a:r>
              <a:rPr lang="de-DE" dirty="0">
                <a:hlinkClick r:id="rId3"/>
              </a:rPr>
              <a:t>www.youtube.com/watch?v=rQm4Nns1a0Y</a:t>
            </a:r>
            <a:endParaRPr lang="de-DE" dirty="0"/>
          </a:p>
        </p:txBody>
      </p:sp>
    </p:spTree>
    <p:extLst>
      <p:ext uri="{BB962C8B-B14F-4D97-AF65-F5344CB8AC3E}">
        <p14:creationId xmlns:p14="http://schemas.microsoft.com/office/powerpoint/2010/main" val="1416782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0791" y="1936987"/>
            <a:ext cx="5169634" cy="1146280"/>
          </a:xfrm>
        </p:spPr>
        <p:txBody>
          <a:bodyPr>
            <a:normAutofit fontScale="90000"/>
          </a:bodyPr>
          <a:lstStyle/>
          <a:p>
            <a:r>
              <a:rPr lang="de-DE" dirty="0" smtClean="0"/>
              <a:t>Vielen Dank für Ihre Aufmerksamkeit</a:t>
            </a:r>
            <a:endParaRPr lang="de-DE" dirty="0"/>
          </a:p>
        </p:txBody>
      </p:sp>
    </p:spTree>
    <p:extLst>
      <p:ext uri="{BB962C8B-B14F-4D97-AF65-F5344CB8AC3E}">
        <p14:creationId xmlns:p14="http://schemas.microsoft.com/office/powerpoint/2010/main" val="64878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839787" y="2163613"/>
            <a:ext cx="6148241" cy="4363022"/>
          </a:xfrm>
        </p:spPr>
        <p:txBody>
          <a:bodyPr>
            <a:noAutofit/>
          </a:bodyPr>
          <a:lstStyle/>
          <a:p>
            <a:pPr marL="342900" indent="-342900">
              <a:buFont typeface="Wingdings" panose="05000000000000000000" pitchFamily="2" charset="2"/>
              <a:buChar char="Ø"/>
            </a:pPr>
            <a:r>
              <a:rPr lang="de-DE" sz="2400" dirty="0"/>
              <a:t>Gründung 1948</a:t>
            </a:r>
          </a:p>
          <a:p>
            <a:pPr marL="342900" indent="-342900">
              <a:buFont typeface="Wingdings" panose="05000000000000000000" pitchFamily="2" charset="2"/>
              <a:buChar char="Ø"/>
            </a:pPr>
            <a:r>
              <a:rPr lang="de-DE" sz="2400" dirty="0"/>
              <a:t>Der Badische Landwirtschaftliche Hauptverband (BLHV) erhielt von der französischen Besatzungsmacht die Lizenz zur Herausgabe einer landwirtschaftlichen Zeitung</a:t>
            </a:r>
          </a:p>
          <a:p>
            <a:pPr marL="342900" indent="-342900">
              <a:buFont typeface="Wingdings" panose="05000000000000000000" pitchFamily="2" charset="2"/>
              <a:buChar char="Ø"/>
            </a:pPr>
            <a:r>
              <a:rPr lang="de-DE" sz="2400" dirty="0"/>
              <a:t>In Freiburg gedruckt</a:t>
            </a:r>
          </a:p>
          <a:p>
            <a:pPr marL="342900" indent="-342900">
              <a:buFont typeface="Wingdings" panose="05000000000000000000" pitchFamily="2" charset="2"/>
              <a:buChar char="Ø"/>
            </a:pPr>
            <a:r>
              <a:rPr lang="de-DE" sz="2400" dirty="0"/>
              <a:t>Der Badische Landwirtschafts-Verlag ist eine GmbH mit Hauptgesellschafter BLHV. Weitere Gesellschafter sind die ZG Raiffeisen, die Schwarzwaldmilch und die Südwestbank Stuttgart</a:t>
            </a:r>
          </a:p>
        </p:txBody>
      </p:sp>
      <p:graphicFrame>
        <p:nvGraphicFramePr>
          <p:cNvPr id="5" name="Inhaltsplatzhalter 4"/>
          <p:cNvGraphicFramePr>
            <a:graphicFrameLocks noGrp="1" noChangeAspect="1"/>
          </p:cNvGraphicFramePr>
          <p:nvPr>
            <p:ph idx="1"/>
            <p:extLst/>
          </p:nvPr>
        </p:nvGraphicFramePr>
        <p:xfrm>
          <a:off x="839788" y="672512"/>
          <a:ext cx="5829460" cy="1313428"/>
        </p:xfrm>
        <a:graphic>
          <a:graphicData uri="http://schemas.openxmlformats.org/presentationml/2006/ole">
            <mc:AlternateContent xmlns:mc="http://schemas.openxmlformats.org/markup-compatibility/2006">
              <mc:Choice xmlns:v="urn:schemas-microsoft-com:vml" Requires="v">
                <p:oleObj spid="_x0000_s2054" name="Acrobat Document" r:id="rId3" imgW="4610089" imgH="1038150" progId="AcroExch.Document.DC">
                  <p:embed/>
                </p:oleObj>
              </mc:Choice>
              <mc:Fallback>
                <p:oleObj name="Acrobat Document" r:id="rId3" imgW="4610089" imgH="1038150" progId="AcroExch.Document.DC">
                  <p:embed/>
                  <p:pic>
                    <p:nvPicPr>
                      <p:cNvPr id="5" name="Inhaltsplatzhalter 4"/>
                      <p:cNvPicPr/>
                      <p:nvPr/>
                    </p:nvPicPr>
                    <p:blipFill>
                      <a:blip r:embed="rId4"/>
                      <a:stretch>
                        <a:fillRect/>
                      </a:stretch>
                    </p:blipFill>
                    <p:spPr>
                      <a:xfrm>
                        <a:off x="839788" y="672512"/>
                        <a:ext cx="5829460" cy="1313428"/>
                      </a:xfrm>
                      <a:prstGeom prst="rect">
                        <a:avLst/>
                      </a:prstGeom>
                    </p:spPr>
                  </p:pic>
                </p:oleObj>
              </mc:Fallback>
            </mc:AlternateContent>
          </a:graphicData>
        </a:graphic>
      </p:graphicFrame>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9264">
            <a:off x="7319613" y="815115"/>
            <a:ext cx="3986939" cy="5344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255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Bedeutung der BBZ für ihre </a:t>
            </a:r>
            <a:br>
              <a:rPr lang="de-DE" dirty="0"/>
            </a:br>
            <a:r>
              <a:rPr lang="de-DE" dirty="0"/>
              <a:t>Leserinnen und Leser</a:t>
            </a:r>
          </a:p>
        </p:txBody>
      </p:sp>
      <p:sp>
        <p:nvSpPr>
          <p:cNvPr id="7" name="Rechteck: abgerundete Ecken 6"/>
          <p:cNvSpPr/>
          <p:nvPr/>
        </p:nvSpPr>
        <p:spPr>
          <a:xfrm>
            <a:off x="444617" y="2516697"/>
            <a:ext cx="3833769" cy="325492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8" name="Rechteck: abgerundete Ecken 7"/>
          <p:cNvSpPr/>
          <p:nvPr/>
        </p:nvSpPr>
        <p:spPr>
          <a:xfrm>
            <a:off x="7894040" y="2499919"/>
            <a:ext cx="3934437" cy="309553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de-DE"/>
          </a:p>
        </p:txBody>
      </p:sp>
      <p:sp>
        <p:nvSpPr>
          <p:cNvPr id="9" name="Textfeld 8"/>
          <p:cNvSpPr txBox="1"/>
          <p:nvPr/>
        </p:nvSpPr>
        <p:spPr>
          <a:xfrm>
            <a:off x="866863" y="3431096"/>
            <a:ext cx="3431096" cy="830997"/>
          </a:xfrm>
          <a:prstGeom prst="rect">
            <a:avLst/>
          </a:prstGeom>
          <a:noFill/>
        </p:spPr>
        <p:txBody>
          <a:bodyPr wrap="square" rtlCol="0">
            <a:spAutoFit/>
          </a:bodyPr>
          <a:lstStyle/>
          <a:p>
            <a:r>
              <a:rPr lang="de-DE" sz="4800" dirty="0"/>
              <a:t>Information</a:t>
            </a:r>
          </a:p>
        </p:txBody>
      </p:sp>
      <p:sp>
        <p:nvSpPr>
          <p:cNvPr id="11" name="Textfeld 10"/>
          <p:cNvSpPr txBox="1"/>
          <p:nvPr/>
        </p:nvSpPr>
        <p:spPr>
          <a:xfrm>
            <a:off x="8024069" y="3431096"/>
            <a:ext cx="3674378" cy="830997"/>
          </a:xfrm>
          <a:prstGeom prst="rect">
            <a:avLst/>
          </a:prstGeom>
          <a:noFill/>
        </p:spPr>
        <p:txBody>
          <a:bodyPr wrap="square" rtlCol="0">
            <a:spAutoFit/>
          </a:bodyPr>
          <a:lstStyle/>
          <a:p>
            <a:r>
              <a:rPr lang="de-DE" sz="4800" dirty="0"/>
              <a:t>Identifikation</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37695">
            <a:off x="4577592" y="1930673"/>
            <a:ext cx="3043805" cy="4080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394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49954" y="362618"/>
            <a:ext cx="9412447" cy="707886"/>
          </a:xfrm>
          <a:prstGeom prst="rect">
            <a:avLst/>
          </a:prstGeom>
          <a:noFill/>
        </p:spPr>
        <p:txBody>
          <a:bodyPr wrap="square" rtlCol="0">
            <a:spAutoFit/>
          </a:bodyPr>
          <a:lstStyle/>
          <a:p>
            <a:r>
              <a:rPr lang="de-DE" sz="4000" dirty="0">
                <a:solidFill>
                  <a:schemeClr val="accent6"/>
                </a:solidFill>
              </a:rPr>
              <a:t>Information</a:t>
            </a:r>
          </a:p>
        </p:txBody>
      </p:sp>
      <p:sp>
        <p:nvSpPr>
          <p:cNvPr id="3" name="Textfeld 2"/>
          <p:cNvSpPr txBox="1"/>
          <p:nvPr/>
        </p:nvSpPr>
        <p:spPr>
          <a:xfrm>
            <a:off x="1249959" y="1233182"/>
            <a:ext cx="9152389" cy="830997"/>
          </a:xfrm>
          <a:prstGeom prst="rect">
            <a:avLst/>
          </a:prstGeom>
          <a:noFill/>
        </p:spPr>
        <p:txBody>
          <a:bodyPr wrap="square" rtlCol="0">
            <a:spAutoFit/>
          </a:bodyPr>
          <a:lstStyle/>
          <a:p>
            <a:r>
              <a:rPr lang="de-DE" sz="2400" b="1" dirty="0"/>
              <a:t>Agrarpolitik</a:t>
            </a:r>
          </a:p>
          <a:p>
            <a:r>
              <a:rPr lang="de-DE" sz="2400" dirty="0"/>
              <a:t>EU/Bund/Land – heruntergebrochen auf die Region und den Betrieb</a:t>
            </a:r>
          </a:p>
        </p:txBody>
      </p:sp>
      <p:sp>
        <p:nvSpPr>
          <p:cNvPr id="4" name="Textfeld 3"/>
          <p:cNvSpPr txBox="1"/>
          <p:nvPr/>
        </p:nvSpPr>
        <p:spPr>
          <a:xfrm>
            <a:off x="1249958" y="2165302"/>
            <a:ext cx="9152389" cy="830997"/>
          </a:xfrm>
          <a:prstGeom prst="rect">
            <a:avLst/>
          </a:prstGeom>
          <a:noFill/>
        </p:spPr>
        <p:txBody>
          <a:bodyPr wrap="square" rtlCol="0">
            <a:spAutoFit/>
          </a:bodyPr>
          <a:lstStyle/>
          <a:p>
            <a:r>
              <a:rPr lang="de-DE" sz="2400" b="1" dirty="0"/>
              <a:t>Verbandspolitik</a:t>
            </a:r>
          </a:p>
          <a:p>
            <a:r>
              <a:rPr lang="de-DE" sz="2400" dirty="0"/>
              <a:t>Meinungen und Aktivitäten des Verbandes</a:t>
            </a:r>
          </a:p>
        </p:txBody>
      </p:sp>
      <p:sp>
        <p:nvSpPr>
          <p:cNvPr id="7" name="Textfeld 6"/>
          <p:cNvSpPr txBox="1"/>
          <p:nvPr/>
        </p:nvSpPr>
        <p:spPr>
          <a:xfrm>
            <a:off x="1249955" y="3097422"/>
            <a:ext cx="9152389" cy="1200329"/>
          </a:xfrm>
          <a:prstGeom prst="rect">
            <a:avLst/>
          </a:prstGeom>
          <a:noFill/>
        </p:spPr>
        <p:txBody>
          <a:bodyPr wrap="square" rtlCol="0">
            <a:spAutoFit/>
          </a:bodyPr>
          <a:lstStyle/>
          <a:p>
            <a:r>
              <a:rPr lang="de-DE" sz="2400" b="1" dirty="0"/>
              <a:t>Fachliche Informationen</a:t>
            </a:r>
          </a:p>
          <a:p>
            <a:r>
              <a:rPr lang="de-DE" sz="2400" dirty="0"/>
              <a:t>Ackerbau, Viehzucht, Pflanzenbau, Abläufe im Jahr, neue Methoden, Fachveranstaltungen, Kleinanzeigen</a:t>
            </a:r>
          </a:p>
        </p:txBody>
      </p:sp>
      <p:sp>
        <p:nvSpPr>
          <p:cNvPr id="8" name="Textfeld 7"/>
          <p:cNvSpPr txBox="1"/>
          <p:nvPr/>
        </p:nvSpPr>
        <p:spPr>
          <a:xfrm>
            <a:off x="1249954" y="4398874"/>
            <a:ext cx="9152389" cy="1200329"/>
          </a:xfrm>
          <a:prstGeom prst="rect">
            <a:avLst/>
          </a:prstGeom>
          <a:noFill/>
        </p:spPr>
        <p:txBody>
          <a:bodyPr wrap="square" rtlCol="0">
            <a:spAutoFit/>
          </a:bodyPr>
          <a:lstStyle/>
          <a:p>
            <a:r>
              <a:rPr lang="de-DE" sz="2400" b="1" dirty="0"/>
              <a:t>Hof und Familie</a:t>
            </a:r>
          </a:p>
          <a:p>
            <a:r>
              <a:rPr lang="de-DE" sz="2400" dirty="0"/>
              <a:t>Garten, Rezepte, Kinder- und Jugendseiten, Erziehung, Alter, Beziehungen, Zeitmanagement</a:t>
            </a:r>
          </a:p>
        </p:txBody>
      </p:sp>
      <p:sp>
        <p:nvSpPr>
          <p:cNvPr id="9" name="Textfeld 8"/>
          <p:cNvSpPr txBox="1"/>
          <p:nvPr/>
        </p:nvSpPr>
        <p:spPr>
          <a:xfrm>
            <a:off x="1249954" y="5700326"/>
            <a:ext cx="9152389" cy="830997"/>
          </a:xfrm>
          <a:prstGeom prst="rect">
            <a:avLst/>
          </a:prstGeom>
          <a:noFill/>
        </p:spPr>
        <p:txBody>
          <a:bodyPr wrap="square" rtlCol="0">
            <a:spAutoFit/>
          </a:bodyPr>
          <a:lstStyle/>
          <a:p>
            <a:r>
              <a:rPr lang="de-DE" sz="2400" b="1" dirty="0"/>
              <a:t>Region</a:t>
            </a:r>
          </a:p>
          <a:p>
            <a:r>
              <a:rPr lang="de-DE" sz="2400" dirty="0"/>
              <a:t>Was passiert in der Region (Veranstaltungen, Entwicklungen)</a:t>
            </a:r>
          </a:p>
        </p:txBody>
      </p:sp>
    </p:spTree>
    <p:extLst>
      <p:ext uri="{BB962C8B-B14F-4D97-AF65-F5344CB8AC3E}">
        <p14:creationId xmlns:p14="http://schemas.microsoft.com/office/powerpoint/2010/main" val="15062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49954" y="362618"/>
            <a:ext cx="9412447" cy="707886"/>
          </a:xfrm>
          <a:prstGeom prst="rect">
            <a:avLst/>
          </a:prstGeom>
          <a:noFill/>
        </p:spPr>
        <p:txBody>
          <a:bodyPr wrap="square" rtlCol="0">
            <a:spAutoFit/>
          </a:bodyPr>
          <a:lstStyle/>
          <a:p>
            <a:r>
              <a:rPr lang="de-DE" sz="4000" dirty="0">
                <a:solidFill>
                  <a:schemeClr val="accent6"/>
                </a:solidFill>
              </a:rPr>
              <a:t>Identifikation</a:t>
            </a:r>
          </a:p>
        </p:txBody>
      </p:sp>
      <p:sp>
        <p:nvSpPr>
          <p:cNvPr id="3" name="Textfeld 2"/>
          <p:cNvSpPr txBox="1"/>
          <p:nvPr/>
        </p:nvSpPr>
        <p:spPr>
          <a:xfrm>
            <a:off x="1249954" y="1192254"/>
            <a:ext cx="9152389" cy="1569660"/>
          </a:xfrm>
          <a:prstGeom prst="rect">
            <a:avLst/>
          </a:prstGeom>
          <a:noFill/>
        </p:spPr>
        <p:txBody>
          <a:bodyPr wrap="square" rtlCol="0">
            <a:spAutoFit/>
          </a:bodyPr>
          <a:lstStyle/>
          <a:p>
            <a:r>
              <a:rPr lang="de-DE" sz="2400" b="1" dirty="0"/>
              <a:t>BBZ ist breit gefächert</a:t>
            </a:r>
          </a:p>
          <a:p>
            <a:r>
              <a:rPr lang="de-DE" sz="2400" dirty="0"/>
              <a:t>Alle Themen und Betriebszweige, fachlichen Ausrichtungen, </a:t>
            </a:r>
            <a:r>
              <a:rPr lang="de-DE" sz="2400" dirty="0" err="1"/>
              <a:t>bio</a:t>
            </a:r>
            <a:r>
              <a:rPr lang="de-DE" sz="2400" dirty="0"/>
              <a:t> und konventionell werden in der BBZ gespiegelt.</a:t>
            </a:r>
          </a:p>
          <a:p>
            <a:r>
              <a:rPr lang="de-DE" sz="2400" dirty="0"/>
              <a:t>-</a:t>
            </a:r>
            <a:r>
              <a:rPr lang="de-DE" sz="2400" dirty="0">
                <a:solidFill>
                  <a:srgbClr val="C00000"/>
                </a:solidFill>
                <a:sym typeface="Wingdings" panose="05000000000000000000" pitchFamily="2" charset="2"/>
              </a:rPr>
              <a:t> man erfährt auch, was die Probleme der anderen sind</a:t>
            </a:r>
            <a:endParaRPr lang="de-DE" sz="2400" dirty="0">
              <a:solidFill>
                <a:srgbClr val="C00000"/>
              </a:solidFill>
            </a:endParaRPr>
          </a:p>
        </p:txBody>
      </p:sp>
      <p:sp>
        <p:nvSpPr>
          <p:cNvPr id="4" name="Textfeld 3"/>
          <p:cNvSpPr txBox="1"/>
          <p:nvPr/>
        </p:nvSpPr>
        <p:spPr>
          <a:xfrm>
            <a:off x="1249954" y="2883664"/>
            <a:ext cx="9152389" cy="1569660"/>
          </a:xfrm>
          <a:prstGeom prst="rect">
            <a:avLst/>
          </a:prstGeom>
          <a:noFill/>
        </p:spPr>
        <p:txBody>
          <a:bodyPr wrap="square" rtlCol="0">
            <a:spAutoFit/>
          </a:bodyPr>
          <a:lstStyle/>
          <a:p>
            <a:r>
              <a:rPr lang="de-DE" sz="2400" b="1" dirty="0"/>
              <a:t>Starke Leser-Blatt-Bindung</a:t>
            </a:r>
          </a:p>
          <a:p>
            <a:r>
              <a:rPr lang="de-DE" sz="2400" dirty="0"/>
              <a:t>Die Zeitung wird von mehreren Familienmitgliedern gelesen, Aktionen wie Preisausschreiben, Verlosungen, Messen, Leser- und Gartenfahrten, Tag des offenen Bauerngartens. </a:t>
            </a:r>
          </a:p>
        </p:txBody>
      </p:sp>
      <p:sp>
        <p:nvSpPr>
          <p:cNvPr id="5" name="Textfeld 4"/>
          <p:cNvSpPr txBox="1"/>
          <p:nvPr/>
        </p:nvSpPr>
        <p:spPr>
          <a:xfrm>
            <a:off x="1249954" y="4586537"/>
            <a:ext cx="9152389" cy="830997"/>
          </a:xfrm>
          <a:prstGeom prst="rect">
            <a:avLst/>
          </a:prstGeom>
          <a:noFill/>
        </p:spPr>
        <p:txBody>
          <a:bodyPr wrap="square" rtlCol="0">
            <a:spAutoFit/>
          </a:bodyPr>
          <a:lstStyle/>
          <a:p>
            <a:r>
              <a:rPr lang="de-DE" sz="2400" b="1" dirty="0"/>
              <a:t>Bilder der Region</a:t>
            </a:r>
          </a:p>
          <a:p>
            <a:r>
              <a:rPr lang="de-DE" sz="2400" dirty="0"/>
              <a:t>Titel- und Stimmungsbilder</a:t>
            </a:r>
          </a:p>
        </p:txBody>
      </p:sp>
      <p:sp>
        <p:nvSpPr>
          <p:cNvPr id="6" name="Textfeld 5"/>
          <p:cNvSpPr txBox="1"/>
          <p:nvPr/>
        </p:nvSpPr>
        <p:spPr>
          <a:xfrm>
            <a:off x="1249954" y="5550747"/>
            <a:ext cx="9152389" cy="830997"/>
          </a:xfrm>
          <a:prstGeom prst="rect">
            <a:avLst/>
          </a:prstGeom>
          <a:noFill/>
        </p:spPr>
        <p:txBody>
          <a:bodyPr wrap="square" rtlCol="0">
            <a:spAutoFit/>
          </a:bodyPr>
          <a:lstStyle/>
          <a:p>
            <a:r>
              <a:rPr lang="de-DE" sz="2400" b="1" dirty="0"/>
              <a:t>BBZ zeigt Landwirtschaft, wie sie die Landwirte kennen</a:t>
            </a:r>
          </a:p>
          <a:p>
            <a:r>
              <a:rPr lang="de-DE" sz="2400" dirty="0">
                <a:solidFill>
                  <a:srgbClr val="C00000"/>
                </a:solidFill>
                <a:sym typeface="Wingdings" panose="05000000000000000000" pitchFamily="2" charset="2"/>
              </a:rPr>
              <a:t> Landwirte fühlen sich in der BBZ verstanden!</a:t>
            </a:r>
            <a:endParaRPr lang="de-DE" sz="2400" dirty="0">
              <a:solidFill>
                <a:srgbClr val="C00000"/>
              </a:solidFill>
            </a:endParaRPr>
          </a:p>
        </p:txBody>
      </p:sp>
    </p:spTree>
    <p:extLst>
      <p:ext uri="{BB962C8B-B14F-4D97-AF65-F5344CB8AC3E}">
        <p14:creationId xmlns:p14="http://schemas.microsoft.com/office/powerpoint/2010/main" val="225877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861" y="809314"/>
            <a:ext cx="5009520" cy="362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862642" y="1224950"/>
            <a:ext cx="5020573" cy="2062103"/>
          </a:xfrm>
          <a:prstGeom prst="rect">
            <a:avLst/>
          </a:prstGeom>
          <a:noFill/>
        </p:spPr>
        <p:txBody>
          <a:bodyPr wrap="square" rtlCol="0">
            <a:spAutoFit/>
          </a:bodyPr>
          <a:lstStyle/>
          <a:p>
            <a:r>
              <a:rPr lang="de-DE" sz="3200" dirty="0" smtClean="0"/>
              <a:t>Zitat eines BBZ-Lesers: </a:t>
            </a:r>
          </a:p>
          <a:p>
            <a:endParaRPr lang="de-DE" sz="3200" dirty="0" smtClean="0"/>
          </a:p>
          <a:p>
            <a:r>
              <a:rPr lang="de-DE" sz="3200" dirty="0" smtClean="0"/>
              <a:t>„Wir wollen auch mal etwas Positives über uns lesen“.  </a:t>
            </a:r>
            <a:endParaRPr lang="de-DE" sz="3200" dirty="0"/>
          </a:p>
        </p:txBody>
      </p:sp>
      <p:sp>
        <p:nvSpPr>
          <p:cNvPr id="5" name="Textfeld 4"/>
          <p:cNvSpPr txBox="1"/>
          <p:nvPr/>
        </p:nvSpPr>
        <p:spPr>
          <a:xfrm>
            <a:off x="780772" y="4921594"/>
            <a:ext cx="9685707" cy="1077218"/>
          </a:xfrm>
          <a:prstGeom prst="rect">
            <a:avLst/>
          </a:prstGeom>
          <a:noFill/>
        </p:spPr>
        <p:txBody>
          <a:bodyPr wrap="square" rtlCol="0">
            <a:spAutoFit/>
          </a:bodyPr>
          <a:lstStyle/>
          <a:p>
            <a:r>
              <a:rPr lang="de-DE" sz="3200" dirty="0" smtClean="0"/>
              <a:t>„Dass das in der BBZ steht ist ja gut, aber das sollte in der Tageszeitung stehen oder im Fernsehen kommen“.  </a:t>
            </a:r>
            <a:endParaRPr lang="de-DE" sz="3200" dirty="0"/>
          </a:p>
        </p:txBody>
      </p:sp>
    </p:spTree>
    <p:extLst>
      <p:ext uri="{BB962C8B-B14F-4D97-AF65-F5344CB8AC3E}">
        <p14:creationId xmlns:p14="http://schemas.microsoft.com/office/powerpoint/2010/main" val="10912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04518" y="2428660"/>
            <a:ext cx="6964102" cy="1323439"/>
          </a:xfrm>
          <a:prstGeom prst="rect">
            <a:avLst/>
          </a:prstGeom>
          <a:noFill/>
        </p:spPr>
        <p:txBody>
          <a:bodyPr wrap="square" rtlCol="0">
            <a:spAutoFit/>
          </a:bodyPr>
          <a:lstStyle/>
          <a:p>
            <a:r>
              <a:rPr lang="de-DE" sz="4000" dirty="0"/>
              <a:t>Wie hat sich das </a:t>
            </a:r>
            <a:r>
              <a:rPr lang="de-DE" sz="4000" dirty="0" smtClean="0"/>
              <a:t>Berufsethos</a:t>
            </a:r>
          </a:p>
          <a:p>
            <a:r>
              <a:rPr lang="de-DE" sz="4000" dirty="0" smtClean="0"/>
              <a:t>der </a:t>
            </a:r>
            <a:r>
              <a:rPr lang="de-DE" sz="4000" dirty="0"/>
              <a:t>Landwirte geändert?</a:t>
            </a:r>
          </a:p>
        </p:txBody>
      </p:sp>
    </p:spTree>
    <p:extLst>
      <p:ext uri="{BB962C8B-B14F-4D97-AF65-F5344CB8AC3E}">
        <p14:creationId xmlns:p14="http://schemas.microsoft.com/office/powerpoint/2010/main" val="255976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40740" y="789766"/>
            <a:ext cx="4622335" cy="888032"/>
          </a:xfrm>
        </p:spPr>
        <p:txBody>
          <a:bodyPr>
            <a:normAutofit fontScale="90000"/>
          </a:bodyPr>
          <a:lstStyle/>
          <a:p>
            <a:r>
              <a:rPr lang="de-DE" sz="3200" b="1" dirty="0"/>
              <a:t>Flößer auf der Kinzig</a:t>
            </a:r>
            <a:br>
              <a:rPr lang="de-DE" sz="3200" b="1" dirty="0"/>
            </a:br>
            <a:endParaRPr lang="de-DE" sz="3200" b="1"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1191" y="789766"/>
            <a:ext cx="3740643" cy="5300641"/>
          </a:xfrm>
        </p:spPr>
      </p:pic>
      <p:sp>
        <p:nvSpPr>
          <p:cNvPr id="5" name="Textfeld 4"/>
          <p:cNvSpPr txBox="1"/>
          <p:nvPr/>
        </p:nvSpPr>
        <p:spPr>
          <a:xfrm>
            <a:off x="6065239" y="2273416"/>
            <a:ext cx="4773336" cy="1200329"/>
          </a:xfrm>
          <a:prstGeom prst="rect">
            <a:avLst/>
          </a:prstGeom>
          <a:noFill/>
        </p:spPr>
        <p:txBody>
          <a:bodyPr wrap="square" rtlCol="0">
            <a:spAutoFit/>
          </a:bodyPr>
          <a:lstStyle/>
          <a:p>
            <a:r>
              <a:rPr lang="de-DE" sz="2400" dirty="0"/>
              <a:t>Die Flößer transportierten das Holz der </a:t>
            </a:r>
            <a:r>
              <a:rPr lang="de-DE" sz="2400" b="1" dirty="0"/>
              <a:t>stolzen und reichen Waldbauern </a:t>
            </a:r>
            <a:r>
              <a:rPr lang="de-DE" sz="2400" dirty="0"/>
              <a:t>des Schwarzwaldes. </a:t>
            </a:r>
          </a:p>
        </p:txBody>
      </p:sp>
    </p:spTree>
    <p:extLst>
      <p:ext uri="{BB962C8B-B14F-4D97-AF65-F5344CB8AC3E}">
        <p14:creationId xmlns:p14="http://schemas.microsoft.com/office/powerpoint/2010/main" val="1607160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Words>
  <Application>Microsoft Office PowerPoint</Application>
  <PresentationFormat>Benutzerdefiniert</PresentationFormat>
  <Paragraphs>94</Paragraphs>
  <Slides>22</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4" baseType="lpstr">
      <vt:lpstr>Office</vt:lpstr>
      <vt:lpstr>Acrobat Document</vt:lpstr>
      <vt:lpstr>Vom Selbstbild und Fremdbild der Landwirtschaft</vt:lpstr>
      <vt:lpstr>Gliederung</vt:lpstr>
      <vt:lpstr>PowerPoint-Präsentation</vt:lpstr>
      <vt:lpstr>Bedeutung der BBZ für ihre  Leserinnen und Leser</vt:lpstr>
      <vt:lpstr>PowerPoint-Präsentation</vt:lpstr>
      <vt:lpstr>PowerPoint-Präsentation</vt:lpstr>
      <vt:lpstr>PowerPoint-Präsentation</vt:lpstr>
      <vt:lpstr>PowerPoint-Präsentation</vt:lpstr>
      <vt:lpstr>Flößer auf der Kinzig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Auswirkungen dieser Diskrepanz</vt:lpstr>
      <vt:lpstr>Auswege – Formen des Dialogs</vt:lpstr>
      <vt:lpstr>Öffentlichkeitsarbeit muss heute für jeden Landwirt selbstverständlich sein </vt:lpstr>
      <vt:lpstr>Öffentlichkeitsarbeit ist leichter geworden </vt:lpstr>
      <vt:lpstr>PowerPoint-Präsentation</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Vom Selbstbild und Fremdbild der Landwirtschaft</dc:title>
  <dc:creator>Barbara Sester</dc:creator>
  <cp:lastModifiedBy>Améyo</cp:lastModifiedBy>
  <cp:revision>41</cp:revision>
  <dcterms:created xsi:type="dcterms:W3CDTF">2017-02-21T14:55:31Z</dcterms:created>
  <dcterms:modified xsi:type="dcterms:W3CDTF">2017-03-11T15:45:52Z</dcterms:modified>
</cp:coreProperties>
</file>