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3"/>
  </p:notesMasterIdLst>
  <p:sldIdLst>
    <p:sldId id="256" r:id="rId2"/>
    <p:sldId id="283" r:id="rId3"/>
    <p:sldId id="296" r:id="rId4"/>
    <p:sldId id="284" r:id="rId5"/>
    <p:sldId id="285" r:id="rId6"/>
    <p:sldId id="286" r:id="rId7"/>
    <p:sldId id="287" r:id="rId8"/>
    <p:sldId id="288" r:id="rId9"/>
    <p:sldId id="289" r:id="rId10"/>
    <p:sldId id="291" r:id="rId11"/>
    <p:sldId id="294" r:id="rId12"/>
    <p:sldId id="297" r:id="rId13"/>
    <p:sldId id="299" r:id="rId14"/>
    <p:sldId id="277" r:id="rId15"/>
    <p:sldId id="292" r:id="rId16"/>
    <p:sldId id="295" r:id="rId17"/>
    <p:sldId id="293" r:id="rId18"/>
    <p:sldId id="298" r:id="rId19"/>
    <p:sldId id="280" r:id="rId20"/>
    <p:sldId id="300" r:id="rId21"/>
    <p:sldId id="301" r:id="rId22"/>
  </p:sldIdLst>
  <p:sldSz cx="9144000" cy="6858000" type="screen4x3"/>
  <p:notesSz cx="6794500" cy="99822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87" autoAdjust="0"/>
    <p:restoredTop sz="94628" autoAdjust="0"/>
  </p:normalViewPr>
  <p:slideViewPr>
    <p:cSldViewPr>
      <p:cViewPr>
        <p:scale>
          <a:sx n="100" d="100"/>
          <a:sy n="100" d="100"/>
        </p:scale>
        <p:origin x="-666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91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91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E7847-BDB5-4963-BD9F-2D09D586B954}" type="datetimeFigureOut">
              <a:rPr lang="de-DE" smtClean="0"/>
              <a:t>12.03.2017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49300"/>
            <a:ext cx="49911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41545"/>
            <a:ext cx="5435600" cy="44919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81358"/>
            <a:ext cx="2944283" cy="4991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81358"/>
            <a:ext cx="2944283" cy="4991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40152-8E6B-42E0-9DED-516B380605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6088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/>
          <p:cNvSpPr/>
          <p:nvPr/>
        </p:nvSpPr>
        <p:spPr>
          <a:xfrm>
            <a:off x="-1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685800" y="1752604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grpSp>
        <p:nvGrpSpPr>
          <p:cNvPr id="2" name="Gruppieren 1"/>
          <p:cNvGrpSpPr/>
          <p:nvPr/>
        </p:nvGrpSpPr>
        <p:grpSpPr>
          <a:xfrm>
            <a:off x="-3765" y="4953001"/>
            <a:ext cx="9147765" cy="1912088"/>
            <a:chOff x="-3765" y="4832896"/>
            <a:chExt cx="9147765" cy="2032192"/>
          </a:xfrm>
        </p:grpSpPr>
        <p:sp>
          <p:nvSpPr>
            <p:cNvPr id="7" name="Freihand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ihand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ihand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Gerade Verbindung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umsplatzhalt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7237E2D-3F06-4261-9D8D-B65883927993}" type="datetimeFigureOut">
              <a:rPr lang="de-DE" smtClean="0"/>
              <a:t>12.03.2017</a:t>
            </a:fld>
            <a:endParaRPr lang="de-DE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de-DE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144DB57-0B4B-4084-88D5-E509C7C9B0E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481332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237E2D-3F06-4261-9D8D-B65883927993}" type="datetimeFigureOut">
              <a:rPr lang="de-DE" smtClean="0"/>
              <a:t>12.03.2017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44DB57-0B4B-4084-88D5-E509C7C9B0E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44017" y="274643"/>
            <a:ext cx="1777471" cy="5592761"/>
          </a:xfrm>
        </p:spPr>
        <p:txBody>
          <a:bodyPr vert="eaVert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237E2D-3F06-4261-9D8D-B65883927993}" type="datetimeFigureOut">
              <a:rPr lang="de-DE" smtClean="0"/>
              <a:t>12.03.2017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44DB57-0B4B-4084-88D5-E509C7C9B0E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237E2D-3F06-4261-9D8D-B65883927993}" type="datetimeFigureOut">
              <a:rPr lang="de-DE" smtClean="0"/>
              <a:t>12.03.2017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44DB57-0B4B-4084-88D5-E509C7C9B0ED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237E2D-3F06-4261-9D8D-B65883927993}" type="datetimeFigureOut">
              <a:rPr lang="de-DE" smtClean="0"/>
              <a:t>12.03.2017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44DB57-0B4B-4084-88D5-E509C7C9B0ED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Eingekerbter Richtungspfeil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Eingekerbter Richtungspfeil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48133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8133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237E2D-3F06-4261-9D8D-B65883927993}" type="datetimeFigureOut">
              <a:rPr lang="de-DE" smtClean="0"/>
              <a:t>12.03.2017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44DB57-0B4B-4084-88D5-E509C7C9B0ED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3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30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3" y="1444295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1444295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237E2D-3F06-4261-9D8D-B65883927993}" type="datetimeFigureOut">
              <a:rPr lang="de-DE" smtClean="0"/>
              <a:t>12.03.2017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44DB57-0B4B-4084-88D5-E509C7C9B0ED}" type="slidenum">
              <a:rPr lang="de-DE" smtClean="0"/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237E2D-3F06-4261-9D8D-B65883927993}" type="datetimeFigureOut">
              <a:rPr lang="de-DE" smtClean="0"/>
              <a:t>12.03.2017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44DB57-0B4B-4084-88D5-E509C7C9B0ED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237E2D-3F06-4261-9D8D-B65883927993}" type="datetimeFigureOut">
              <a:rPr lang="de-DE" smtClean="0"/>
              <a:t>12.03.2017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44DB57-0B4B-4084-88D5-E509C7C9B0E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7237E2D-3F06-4261-9D8D-B65883927993}" type="datetimeFigureOut">
              <a:rPr lang="de-DE" smtClean="0"/>
              <a:t>12.03.2017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44DB57-0B4B-4084-88D5-E509C7C9B0ED}" type="slidenum">
              <a:rPr lang="de-DE" smtClean="0"/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141232" y="5443404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7237E2D-3F06-4261-9D8D-B65883927993}" type="datetimeFigureOut">
              <a:rPr lang="de-DE" smtClean="0"/>
              <a:t>12.03.2017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380076" y="6407947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144DB57-0B4B-4084-88D5-E509C7C9B0ED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4865124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8" name="Freihandform 7"/>
          <p:cNvSpPr>
            <a:spLocks/>
          </p:cNvSpPr>
          <p:nvPr/>
        </p:nvSpPr>
        <p:spPr bwMode="auto">
          <a:xfrm>
            <a:off x="499273" y="5944938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ihand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echtwinkliges Dreieck 9"/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Gerade Verbindung 10"/>
          <p:cNvCxnSpPr/>
          <p:nvPr/>
        </p:nvCxnSpPr>
        <p:spPr>
          <a:xfrm>
            <a:off x="-9237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ingekerbter Richtungspfeil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Eingekerbter Richtungspfeil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/>
          <p:cNvSpPr>
            <a:spLocks/>
          </p:cNvSpPr>
          <p:nvPr/>
        </p:nvSpPr>
        <p:spPr bwMode="auto">
          <a:xfrm>
            <a:off x="499273" y="5944938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ihand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echtwinkliges Dreieck 13"/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Gerade Verbindung 14"/>
          <p:cNvCxnSpPr/>
          <p:nvPr/>
        </p:nvCxnSpPr>
        <p:spPr>
          <a:xfrm>
            <a:off x="-9237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elplatzhalt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0" name="Textplatzhalter 29"/>
          <p:cNvSpPr>
            <a:spLocks noGrp="1"/>
          </p:cNvSpPr>
          <p:nvPr>
            <p:ph type="body" idx="1"/>
          </p:nvPr>
        </p:nvSpPr>
        <p:spPr>
          <a:xfrm>
            <a:off x="457200" y="1481331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7237E2D-3F06-4261-9D8D-B65883927993}" type="datetimeFigureOut">
              <a:rPr lang="de-DE" smtClean="0"/>
              <a:t>12.03.2017</a:t>
            </a:fld>
            <a:endParaRPr lang="de-DE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4380076" y="6407947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de-DE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4"/>
          </p:nvPr>
        </p:nvSpPr>
        <p:spPr>
          <a:xfrm>
            <a:off x="8647272" y="6407947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144DB57-0B4B-4084-88D5-E509C7C9B0ED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Kannnitverstan</a:t>
            </a:r>
            <a:r>
              <a:rPr lang="de-DE" dirty="0" smtClean="0"/>
              <a:t>  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5800" y="3611606"/>
            <a:ext cx="7772400" cy="1401569"/>
          </a:xfrm>
        </p:spPr>
        <p:txBody>
          <a:bodyPr>
            <a:normAutofit/>
          </a:bodyPr>
          <a:lstStyle/>
          <a:p>
            <a:r>
              <a:rPr lang="de-DE" sz="2000" b="1" dirty="0" smtClean="0"/>
              <a:t>Was wissen Landwirte und Verbraucher voneinander</a:t>
            </a:r>
            <a:r>
              <a:rPr lang="de-DE" sz="2000" b="1" dirty="0" smtClean="0"/>
              <a:t>?</a:t>
            </a:r>
          </a:p>
          <a:p>
            <a:r>
              <a:rPr lang="de-DE" sz="2000" b="1" dirty="0" smtClean="0"/>
              <a:t>Beobachtungen bei der Serie „Vom Land in den Mund“</a:t>
            </a:r>
          </a:p>
          <a:p>
            <a:r>
              <a:rPr lang="de-DE" sz="2000" dirty="0" smtClean="0"/>
              <a:t> </a:t>
            </a:r>
          </a:p>
          <a:p>
            <a:r>
              <a:rPr lang="de-DE" sz="1400" dirty="0" smtClean="0"/>
              <a:t>Bad Herrenalb, 13.März 2017 Petra Kistler</a:t>
            </a:r>
            <a:r>
              <a:rPr lang="de-DE" sz="1400" dirty="0" smtClean="0"/>
              <a:t>  </a:t>
            </a:r>
            <a:endParaRPr lang="de-DE" sz="1400" dirty="0"/>
          </a:p>
        </p:txBody>
      </p:sp>
      <p:pic>
        <p:nvPicPr>
          <p:cNvPr id="1026" name="Picture 2" descr="C:\Users\kistler\Downloads\BZ_Zeitungskopf_Logo_4c_komp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37315"/>
            <a:ext cx="1951037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83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1. Landwirte wissen </a:t>
            </a:r>
            <a:r>
              <a:rPr lang="de-DE" sz="2400" dirty="0" smtClean="0"/>
              <a:t>oft nicht</a:t>
            </a:r>
            <a:r>
              <a:rPr lang="de-DE" sz="2400" dirty="0"/>
              <a:t>, was den </a:t>
            </a:r>
            <a:r>
              <a:rPr lang="de-DE" sz="2400" dirty="0" smtClean="0"/>
              <a:t>Endkunden </a:t>
            </a:r>
            <a:r>
              <a:rPr lang="de-DE" sz="2400" dirty="0"/>
              <a:t>interessiert</a:t>
            </a:r>
            <a:r>
              <a:rPr lang="de-DE" sz="2400" dirty="0" smtClean="0"/>
              <a:t>. Sie verstehen sich nicht als </a:t>
            </a:r>
            <a:r>
              <a:rPr lang="de-DE" sz="2400" dirty="0" smtClean="0"/>
              <a:t>Dienstleister</a:t>
            </a:r>
            <a:r>
              <a:rPr lang="de-DE" sz="2400" dirty="0" smtClean="0"/>
              <a:t>, sondern </a:t>
            </a:r>
            <a:r>
              <a:rPr lang="de-DE" sz="2400" dirty="0" smtClean="0"/>
              <a:t>pflegen eine reine   </a:t>
            </a:r>
            <a:r>
              <a:rPr lang="de-DE" sz="2400" dirty="0" smtClean="0"/>
              <a:t>Abliefermentalität </a:t>
            </a:r>
          </a:p>
          <a:p>
            <a:endParaRPr lang="de-DE" sz="2400" dirty="0"/>
          </a:p>
          <a:p>
            <a:r>
              <a:rPr lang="de-DE" sz="2400" dirty="0"/>
              <a:t>2. </a:t>
            </a:r>
            <a:r>
              <a:rPr lang="de-DE" sz="2400" dirty="0" smtClean="0"/>
              <a:t>Landwirten </a:t>
            </a:r>
            <a:r>
              <a:rPr lang="de-DE" sz="2400" dirty="0"/>
              <a:t>fehlt </a:t>
            </a:r>
            <a:r>
              <a:rPr lang="de-DE" sz="2400" dirty="0" smtClean="0"/>
              <a:t>oft </a:t>
            </a:r>
            <a:r>
              <a:rPr lang="de-DE" sz="2400" dirty="0" smtClean="0"/>
              <a:t>der Stolz </a:t>
            </a:r>
            <a:r>
              <a:rPr lang="de-DE" sz="2400" dirty="0"/>
              <a:t>auf </a:t>
            </a:r>
            <a:r>
              <a:rPr lang="de-DE" sz="2400" dirty="0" smtClean="0"/>
              <a:t>ihre einmaligen Produkte. </a:t>
            </a:r>
            <a:r>
              <a:rPr lang="de-DE" sz="2400" dirty="0"/>
              <a:t>Stolz sind sie </a:t>
            </a:r>
            <a:r>
              <a:rPr lang="de-DE" sz="2400" dirty="0" smtClean="0"/>
              <a:t>auf </a:t>
            </a:r>
            <a:r>
              <a:rPr lang="de-DE" sz="2400" dirty="0" smtClean="0"/>
              <a:t>ihren </a:t>
            </a:r>
            <a:r>
              <a:rPr lang="de-DE" sz="2400" dirty="0" smtClean="0"/>
              <a:t>Traktor.  </a:t>
            </a:r>
          </a:p>
          <a:p>
            <a:endParaRPr lang="de-DE" sz="2400" dirty="0"/>
          </a:p>
          <a:p>
            <a:r>
              <a:rPr lang="de-DE" sz="2400" dirty="0"/>
              <a:t>3. </a:t>
            </a:r>
            <a:r>
              <a:rPr lang="de-DE" sz="2400" dirty="0" smtClean="0"/>
              <a:t>Manche Landwirte </a:t>
            </a:r>
            <a:r>
              <a:rPr lang="de-DE" sz="2400" dirty="0"/>
              <a:t>verstehen sich </a:t>
            </a:r>
            <a:r>
              <a:rPr lang="de-DE" sz="2400" dirty="0" smtClean="0"/>
              <a:t>nicht als </a:t>
            </a:r>
            <a:r>
              <a:rPr lang="de-DE" sz="2400" dirty="0"/>
              <a:t>Produzent von </a:t>
            </a:r>
            <a:r>
              <a:rPr lang="de-DE" sz="2400" dirty="0" smtClean="0"/>
              <a:t>Nahrungsmitteln, sondern als Landschaftspfleger.  </a:t>
            </a:r>
            <a:endParaRPr lang="de-DE" sz="2400" dirty="0"/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r>
              <a:rPr lang="de-DE" dirty="0" smtClean="0"/>
              <a:t>11subjektive Beobachtungen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284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4. Die Bereitschaft zur Kooperation </a:t>
            </a:r>
            <a:r>
              <a:rPr lang="de-DE" sz="2400" dirty="0" smtClean="0"/>
              <a:t>ist </a:t>
            </a:r>
            <a:r>
              <a:rPr lang="de-DE" sz="2400" dirty="0" smtClean="0"/>
              <a:t>unter </a:t>
            </a:r>
            <a:r>
              <a:rPr lang="de-DE" sz="2400" dirty="0" smtClean="0"/>
              <a:t>alteingesessenen Landwirten </a:t>
            </a:r>
            <a:r>
              <a:rPr lang="de-DE" sz="2400" dirty="0" smtClean="0"/>
              <a:t>im Schwarzwald nicht sonderlich </a:t>
            </a:r>
            <a:r>
              <a:rPr lang="de-DE" sz="2400" dirty="0" smtClean="0"/>
              <a:t>stark ausgeprägt</a:t>
            </a:r>
            <a:r>
              <a:rPr lang="de-DE" sz="2400" dirty="0" smtClean="0"/>
              <a:t>.  </a:t>
            </a:r>
            <a:r>
              <a:rPr lang="de-DE" sz="2400" dirty="0" smtClean="0"/>
              <a:t>Eine junge </a:t>
            </a:r>
            <a:r>
              <a:rPr lang="de-DE" sz="2400" dirty="0" smtClean="0"/>
              <a:t>Landwirtin: „Bei uns </a:t>
            </a:r>
            <a:r>
              <a:rPr lang="de-DE" sz="2400" dirty="0" smtClean="0"/>
              <a:t>herrscht </a:t>
            </a:r>
            <a:r>
              <a:rPr lang="de-DE" sz="2400" dirty="0" smtClean="0"/>
              <a:t>eine </a:t>
            </a:r>
            <a:r>
              <a:rPr lang="de-DE" sz="2400" dirty="0" smtClean="0"/>
              <a:t>Anderen-nichts-gönnen-Mentalität“.  </a:t>
            </a:r>
            <a:endParaRPr lang="de-DE" sz="2400" dirty="0" smtClean="0"/>
          </a:p>
          <a:p>
            <a:r>
              <a:rPr lang="de-DE" sz="2400" dirty="0" smtClean="0"/>
              <a:t>5. In der Ausbildung werden </a:t>
            </a:r>
            <a:r>
              <a:rPr lang="de-DE" sz="2400" dirty="0" smtClean="0"/>
              <a:t>offenbar die </a:t>
            </a:r>
            <a:r>
              <a:rPr lang="de-DE" sz="2400" dirty="0" smtClean="0"/>
              <a:t>Bereiche jenseits der Produktion vernachlässigt. </a:t>
            </a:r>
            <a:endParaRPr lang="de-DE" sz="2400" dirty="0"/>
          </a:p>
          <a:p>
            <a:r>
              <a:rPr lang="de-DE" sz="2400" dirty="0" smtClean="0"/>
              <a:t>6. Neue Impulse und Quereinsteiger kommen oft von </a:t>
            </a:r>
            <a:r>
              <a:rPr lang="de-DE" sz="2400" dirty="0" smtClean="0"/>
              <a:t>Quereinsteigern oder von Landwirten, die nicht sofort den Hof übernommen haben.  </a:t>
            </a:r>
            <a:endParaRPr lang="de-DE" sz="24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11 subjektive Beobachtungen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018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 smtClean="0"/>
              <a:t>7. Viele Landwirte haben </a:t>
            </a:r>
            <a:r>
              <a:rPr lang="de-DE" sz="2400" dirty="0"/>
              <a:t>kein Gefühl dafür, was ihr Produkt wert sein </a:t>
            </a:r>
            <a:r>
              <a:rPr lang="de-DE" sz="2400" dirty="0" smtClean="0"/>
              <a:t>könnte. Und sie können dies den Kunden auch nicht vermitteln. Junger Landwirt:  </a:t>
            </a:r>
            <a:r>
              <a:rPr lang="de-DE" sz="2400" dirty="0" smtClean="0"/>
              <a:t>„Ich muss zehn (!) Kälbchen aufziehen und verkaufen, damit ich mir ein Smartphone leisten kann.“</a:t>
            </a:r>
          </a:p>
          <a:p>
            <a:endParaRPr lang="de-DE" sz="2400" dirty="0" smtClean="0"/>
          </a:p>
          <a:p>
            <a:r>
              <a:rPr lang="de-DE" sz="2400" dirty="0" smtClean="0"/>
              <a:t>8. Einige Landwirte </a:t>
            </a:r>
            <a:r>
              <a:rPr lang="de-DE" sz="2400" dirty="0" smtClean="0"/>
              <a:t>begreifen sich </a:t>
            </a:r>
            <a:r>
              <a:rPr lang="de-DE" sz="2400" dirty="0"/>
              <a:t>zu wenig als </a:t>
            </a:r>
            <a:r>
              <a:rPr lang="de-DE" sz="2400" dirty="0" smtClean="0"/>
              <a:t>Unternehmer und schielen nur auf die Politik und auf die Verbände.   </a:t>
            </a:r>
            <a:endParaRPr lang="de-DE" sz="2400" dirty="0" smtClean="0"/>
          </a:p>
          <a:p>
            <a:endParaRPr lang="de-DE" sz="24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Elf subjektive Beobachtungen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53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9. Die Landwirtschaft präsentiert sich </a:t>
            </a:r>
            <a:r>
              <a:rPr lang="de-DE" sz="2400" dirty="0" smtClean="0"/>
              <a:t>offiziell immer </a:t>
            </a:r>
            <a:r>
              <a:rPr lang="de-DE" sz="2400" dirty="0"/>
              <a:t>noch als </a:t>
            </a:r>
            <a:r>
              <a:rPr lang="de-DE" sz="2400" dirty="0" smtClean="0"/>
              <a:t>großes Kollektiv</a:t>
            </a:r>
            <a:r>
              <a:rPr lang="de-DE" sz="2400" dirty="0"/>
              <a:t>, dabei </a:t>
            </a:r>
            <a:r>
              <a:rPr lang="de-DE" sz="2400" dirty="0" smtClean="0"/>
              <a:t>sind die Interessen </a:t>
            </a:r>
            <a:r>
              <a:rPr lang="de-DE" sz="2400" dirty="0" smtClean="0"/>
              <a:t>innerhalb der Branche sehr </a:t>
            </a:r>
            <a:r>
              <a:rPr lang="de-DE" sz="2400" dirty="0" smtClean="0"/>
              <a:t>unterschiedlich. </a:t>
            </a:r>
          </a:p>
          <a:p>
            <a:endParaRPr lang="de-DE" sz="2400" dirty="0" smtClean="0"/>
          </a:p>
          <a:p>
            <a:r>
              <a:rPr lang="de-DE" sz="2400" dirty="0" smtClean="0"/>
              <a:t>10. </a:t>
            </a:r>
            <a:r>
              <a:rPr lang="de-DE" sz="2400" dirty="0" smtClean="0"/>
              <a:t>Es wird eine reine Schmollhaltung gepflegt: „Der  </a:t>
            </a:r>
            <a:r>
              <a:rPr lang="de-DE" sz="2400" dirty="0" smtClean="0"/>
              <a:t>Verbraucher ist halt </a:t>
            </a:r>
            <a:r>
              <a:rPr lang="de-DE" sz="2400" dirty="0" smtClean="0"/>
              <a:t>blöd und bauernfeindlich.“   </a:t>
            </a:r>
            <a:endParaRPr lang="de-DE" sz="2400" dirty="0"/>
          </a:p>
          <a:p>
            <a:r>
              <a:rPr lang="de-DE" sz="2400" dirty="0" smtClean="0"/>
              <a:t>11. </a:t>
            </a:r>
            <a:r>
              <a:rPr lang="de-DE" sz="2400" dirty="0"/>
              <a:t>Die </a:t>
            </a:r>
            <a:r>
              <a:rPr lang="de-DE" sz="2400" dirty="0" smtClean="0"/>
              <a:t>Winzerinnen </a:t>
            </a:r>
            <a:r>
              <a:rPr lang="de-DE" sz="2400" dirty="0"/>
              <a:t>und Winzer sind </a:t>
            </a:r>
            <a:r>
              <a:rPr lang="de-DE" sz="2400" dirty="0" smtClean="0"/>
              <a:t>in unserer Region wesentlich besser aufgestellt. Warum?    </a:t>
            </a:r>
            <a:endParaRPr lang="de-DE" sz="2400" dirty="0"/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Elf subjektive Beobachtungen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812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 smtClean="0"/>
              <a:t>1. Phänomen </a:t>
            </a:r>
            <a:r>
              <a:rPr lang="de-DE" sz="2400" dirty="0" err="1" smtClean="0"/>
              <a:t>Landlust</a:t>
            </a:r>
            <a:r>
              <a:rPr lang="de-DE" sz="2400" dirty="0" smtClean="0"/>
              <a:t>: </a:t>
            </a:r>
            <a:r>
              <a:rPr lang="de-DE" sz="2400" dirty="0" smtClean="0"/>
              <a:t>In den Städten herrscht eine romantisch verklärte Vorstellungen </a:t>
            </a:r>
            <a:r>
              <a:rPr lang="de-DE" sz="2400" dirty="0" smtClean="0"/>
              <a:t>von </a:t>
            </a:r>
            <a:r>
              <a:rPr lang="de-DE" sz="2400" dirty="0" smtClean="0"/>
              <a:t>der Landwirtschaft  </a:t>
            </a:r>
            <a:endParaRPr lang="de-DE" sz="2400" dirty="0" smtClean="0"/>
          </a:p>
          <a:p>
            <a:r>
              <a:rPr lang="de-DE" sz="2400" dirty="0" smtClean="0"/>
              <a:t>2. Lebensmittel sind etwas sehr Emotionales  </a:t>
            </a:r>
          </a:p>
          <a:p>
            <a:r>
              <a:rPr lang="de-DE" sz="2400" dirty="0" smtClean="0"/>
              <a:t>3. </a:t>
            </a:r>
            <a:r>
              <a:rPr lang="de-DE" sz="2400" dirty="0" smtClean="0"/>
              <a:t>Moderne </a:t>
            </a:r>
            <a:r>
              <a:rPr lang="de-DE" sz="2400" dirty="0" smtClean="0"/>
              <a:t>landwirtschaftliche Produktionsverfahren werden kritisch gesehen.   </a:t>
            </a:r>
          </a:p>
          <a:p>
            <a:r>
              <a:rPr lang="de-DE" sz="2400" dirty="0" smtClean="0"/>
              <a:t>4. Im Hinterkopf </a:t>
            </a:r>
            <a:r>
              <a:rPr lang="de-DE" sz="2400" dirty="0" smtClean="0"/>
              <a:t>ist oft die </a:t>
            </a:r>
            <a:r>
              <a:rPr lang="de-DE" sz="2400" dirty="0" smtClean="0"/>
              <a:t>Frage: Werden die Tiere zur Ware degradiert ? </a:t>
            </a:r>
          </a:p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Der Verbraucher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100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sz="2800" dirty="0" smtClean="0"/>
              <a:t>1. Genuss ohne schlechtes Gewissen. </a:t>
            </a:r>
          </a:p>
          <a:p>
            <a:endParaRPr lang="de-DE" sz="2800" dirty="0" smtClean="0"/>
          </a:p>
          <a:p>
            <a:r>
              <a:rPr lang="de-DE" sz="2800" dirty="0" smtClean="0"/>
              <a:t>2. Regionale Produkte – Heimat gibt Halt. </a:t>
            </a:r>
          </a:p>
          <a:p>
            <a:endParaRPr lang="de-DE" sz="2800" dirty="0"/>
          </a:p>
          <a:p>
            <a:r>
              <a:rPr lang="de-DE" sz="2800" dirty="0" smtClean="0"/>
              <a:t>3. </a:t>
            </a:r>
            <a:r>
              <a:rPr lang="de-DE" sz="2800" dirty="0"/>
              <a:t>Artgerechte Tierhaltung: 88 </a:t>
            </a:r>
            <a:r>
              <a:rPr lang="de-DE" sz="2800" dirty="0" smtClean="0"/>
              <a:t>Prozent* </a:t>
            </a:r>
            <a:r>
              <a:rPr lang="de-DE" sz="2800" dirty="0"/>
              <a:t>möchten, dass der artgerechten Tierhaltung mehr Beachtung geschenkt wird. </a:t>
            </a:r>
            <a:r>
              <a:rPr lang="de-DE" sz="2800" dirty="0" smtClean="0"/>
              <a:t>45 </a:t>
            </a:r>
            <a:r>
              <a:rPr lang="de-DE" sz="2800" dirty="0"/>
              <a:t>Prozent wären bereit, </a:t>
            </a:r>
            <a:r>
              <a:rPr lang="de-DE" sz="2800" dirty="0" smtClean="0"/>
              <a:t>„auf </a:t>
            </a:r>
            <a:r>
              <a:rPr lang="de-DE" sz="2800" dirty="0"/>
              <a:t>jeden </a:t>
            </a:r>
            <a:r>
              <a:rPr lang="de-DE" sz="2800" dirty="0" smtClean="0"/>
              <a:t>Fall“ dafür mehr </a:t>
            </a:r>
            <a:r>
              <a:rPr lang="de-DE" sz="2800" dirty="0"/>
              <a:t>zu </a:t>
            </a:r>
            <a:r>
              <a:rPr lang="de-DE" sz="2800" dirty="0" smtClean="0"/>
              <a:t>bezahlen</a:t>
            </a:r>
            <a:r>
              <a:rPr lang="de-DE" sz="2800" dirty="0"/>
              <a:t>. 44 Prozent wären </a:t>
            </a:r>
            <a:r>
              <a:rPr lang="de-DE" sz="2800" dirty="0" smtClean="0"/>
              <a:t>„eher“ </a:t>
            </a:r>
            <a:r>
              <a:rPr lang="de-DE" sz="2800" dirty="0"/>
              <a:t>bereit.   </a:t>
            </a:r>
          </a:p>
          <a:p>
            <a:endParaRPr lang="de-DE" sz="2800" dirty="0"/>
          </a:p>
          <a:p>
            <a:endParaRPr lang="de-DE" b="1" dirty="0"/>
          </a:p>
          <a:p>
            <a:r>
              <a:rPr lang="de-DE" dirty="0" smtClean="0"/>
              <a:t>* </a:t>
            </a:r>
            <a:r>
              <a:rPr lang="de-DE" sz="1400" dirty="0" smtClean="0"/>
              <a:t>Quelle</a:t>
            </a:r>
            <a:r>
              <a:rPr lang="de-DE" sz="1400" dirty="0"/>
              <a:t>: </a:t>
            </a:r>
            <a:r>
              <a:rPr lang="de-DE" sz="1400" dirty="0" smtClean="0"/>
              <a:t>Professor Ulrich Hamm, </a:t>
            </a:r>
            <a:r>
              <a:rPr lang="de-DE" sz="1400" dirty="0"/>
              <a:t>Agrar- und Lebensmittelmarketing der Universität Kassel</a:t>
            </a:r>
            <a:br>
              <a:rPr lang="de-DE" sz="1400" dirty="0"/>
            </a:br>
            <a:r>
              <a:rPr lang="de-DE" sz="1400" dirty="0"/>
              <a:t/>
            </a:r>
            <a:br>
              <a:rPr lang="de-DE" sz="1400" dirty="0"/>
            </a:br>
            <a:endParaRPr lang="de-DE" sz="14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will der Verbraucher ?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868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4. Geringe </a:t>
            </a:r>
            <a:r>
              <a:rPr lang="de-DE" sz="2400" dirty="0" smtClean="0"/>
              <a:t>Schadstoffbelastung</a:t>
            </a:r>
          </a:p>
          <a:p>
            <a:endParaRPr lang="de-DE" sz="2400" dirty="0"/>
          </a:p>
          <a:p>
            <a:r>
              <a:rPr lang="de-DE" sz="2400" dirty="0"/>
              <a:t>5. Fairer Handel: 86 Prozent halten es für erforderlich, dass die Bauern besser bezahlt werden. </a:t>
            </a:r>
            <a:r>
              <a:rPr lang="de-DE" sz="2400" dirty="0" smtClean="0"/>
              <a:t> </a:t>
            </a:r>
            <a:endParaRPr lang="de-DE" sz="2400" dirty="0"/>
          </a:p>
          <a:p>
            <a:r>
              <a:rPr lang="de-DE" sz="2400" dirty="0"/>
              <a:t>6. </a:t>
            </a:r>
            <a:r>
              <a:rPr lang="de-DE" sz="2400" dirty="0" smtClean="0"/>
              <a:t>Im Einklang mit der Ökologie: 70 </a:t>
            </a:r>
            <a:r>
              <a:rPr lang="de-DE" sz="2400" dirty="0"/>
              <a:t>Prozent wollen eine bessere Umweltverträglichkeit</a:t>
            </a:r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will der Verbraucher?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666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 smtClean="0"/>
              <a:t>Er fällt seine Kaufentscheidung nach dem Preis. Träumt von der kreativen Selbstversorgung und kauft TK-Kost. </a:t>
            </a:r>
          </a:p>
          <a:p>
            <a:r>
              <a:rPr lang="de-DE" sz="2400" dirty="0" smtClean="0"/>
              <a:t>Regionale Produkte müssen einen Mehrwert haben: Ein gutes, handwerklich hergestelltes Produkt.  </a:t>
            </a:r>
          </a:p>
          <a:p>
            <a:r>
              <a:rPr lang="de-DE" sz="2400" dirty="0" smtClean="0"/>
              <a:t>Dieser Mehrwert muss ständig kommuniziert werden: Was ist ein Bioweiderind? </a:t>
            </a:r>
            <a:r>
              <a:rPr lang="de-DE" sz="2400" dirty="0" smtClean="0"/>
              <a:t>Warum schmecken freilaufende Hühner besser?  </a:t>
            </a:r>
            <a:endParaRPr lang="de-DE" sz="2400" dirty="0" smtClean="0"/>
          </a:p>
          <a:p>
            <a:r>
              <a:rPr lang="de-DE" sz="2400" dirty="0" smtClean="0"/>
              <a:t>Nicht an das (schlechte) Gewissen appellieren, sondern </a:t>
            </a:r>
            <a:r>
              <a:rPr lang="de-DE" sz="2400" dirty="0" smtClean="0"/>
              <a:t>Genuss </a:t>
            </a:r>
            <a:r>
              <a:rPr lang="de-DE" sz="2400" b="1" dirty="0" smtClean="0"/>
              <a:t>und</a:t>
            </a:r>
            <a:r>
              <a:rPr lang="de-DE" sz="2400" dirty="0" smtClean="0"/>
              <a:t> Verantwortung als </a:t>
            </a:r>
            <a:r>
              <a:rPr lang="de-DE" sz="2400" dirty="0" smtClean="0"/>
              <a:t>Entscheidungskriterien.  </a:t>
            </a:r>
            <a:endParaRPr lang="de-DE" sz="24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 handelt der Verbraucher?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89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 smtClean="0"/>
              <a:t>Der Kauf von regionalen </a:t>
            </a:r>
            <a:r>
              <a:rPr lang="de-DE" sz="2400" dirty="0"/>
              <a:t>Lebensmittel </a:t>
            </a:r>
            <a:r>
              <a:rPr lang="de-DE" sz="2400" dirty="0" smtClean="0"/>
              <a:t>hilft,  die vorhandene </a:t>
            </a:r>
            <a:r>
              <a:rPr lang="de-DE" sz="2400" dirty="0"/>
              <a:t>kleinteilige Landwirtschaft zu erhalten und die Region zu stärken. </a:t>
            </a:r>
            <a:endParaRPr lang="de-DE" sz="2400" dirty="0" smtClean="0"/>
          </a:p>
          <a:p>
            <a:r>
              <a:rPr lang="de-DE" sz="2400" dirty="0" smtClean="0"/>
              <a:t>Aber </a:t>
            </a:r>
            <a:r>
              <a:rPr lang="de-DE" sz="2400" dirty="0"/>
              <a:t>was ist regional</a:t>
            </a:r>
            <a:r>
              <a:rPr lang="de-DE" sz="2400" dirty="0" smtClean="0"/>
              <a:t>? </a:t>
            </a:r>
          </a:p>
          <a:p>
            <a:endParaRPr lang="de-DE" sz="2400" dirty="0"/>
          </a:p>
          <a:p>
            <a:r>
              <a:rPr lang="de-DE" sz="2400" dirty="0" smtClean="0"/>
              <a:t>Regional ist relativ. „Regional ist der nächste Anbieter in der von mir gewünschten Qualität.“   </a:t>
            </a:r>
            <a:endParaRPr lang="de-DE" sz="2400" dirty="0"/>
          </a:p>
          <a:p>
            <a:r>
              <a:rPr lang="de-DE" sz="2400" dirty="0" smtClean="0"/>
              <a:t>Die vielen Labels </a:t>
            </a:r>
            <a:r>
              <a:rPr lang="de-DE" sz="2400" dirty="0"/>
              <a:t>sorgen </a:t>
            </a:r>
            <a:r>
              <a:rPr lang="de-DE" sz="2400" dirty="0" smtClean="0"/>
              <a:t>für Verwirrung. Das Vertrauen in die Glaubwürdigkeit von Labels ist begrenzt.   </a:t>
            </a:r>
            <a:endParaRPr lang="de-DE" sz="2400" dirty="0"/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Verwirrung beim Verbraucher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264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de-DE" dirty="0" smtClean="0"/>
              <a:t>1. </a:t>
            </a:r>
            <a:r>
              <a:rPr lang="de-DE" b="1" dirty="0" smtClean="0"/>
              <a:t>Aufklärung: </a:t>
            </a:r>
            <a:r>
              <a:rPr lang="de-DE" dirty="0" smtClean="0"/>
              <a:t>Das Wissen der Verbraucher über die wirklichen Verhältnisse in der Landwirtschaft ist gering  - es fehlt an Faktenwissen und an </a:t>
            </a:r>
            <a:r>
              <a:rPr lang="de-DE" dirty="0" smtClean="0"/>
              <a:t>Ursache-Wirkungs-Zusammenhänge.</a:t>
            </a:r>
            <a:endParaRPr lang="de-DE" dirty="0" smtClean="0"/>
          </a:p>
          <a:p>
            <a:r>
              <a:rPr lang="de-DE" dirty="0" smtClean="0"/>
              <a:t>2. </a:t>
            </a:r>
            <a:r>
              <a:rPr lang="de-DE" b="1" dirty="0" smtClean="0"/>
              <a:t>Direkter Austausch: </a:t>
            </a:r>
            <a:r>
              <a:rPr lang="de-DE" dirty="0" smtClean="0"/>
              <a:t>Höfe </a:t>
            </a:r>
            <a:r>
              <a:rPr lang="de-DE" dirty="0" smtClean="0"/>
              <a:t>öffnen, sich über die Schulter schauen lassen, mit modernen Mitteln </a:t>
            </a:r>
            <a:r>
              <a:rPr lang="de-DE" dirty="0" smtClean="0"/>
              <a:t>kommunizieren (Twitter, Facebook, Webcam).    </a:t>
            </a:r>
            <a:endParaRPr lang="de-DE" dirty="0" smtClean="0"/>
          </a:p>
          <a:p>
            <a:r>
              <a:rPr lang="de-DE" dirty="0" smtClean="0"/>
              <a:t>3. </a:t>
            </a:r>
            <a:r>
              <a:rPr lang="de-DE" b="1" dirty="0" smtClean="0"/>
              <a:t>Innovation: </a:t>
            </a:r>
            <a:r>
              <a:rPr lang="de-DE" dirty="0" smtClean="0"/>
              <a:t>Marktnischen </a:t>
            </a:r>
            <a:r>
              <a:rPr lang="de-DE" dirty="0" smtClean="0"/>
              <a:t>entdecken. </a:t>
            </a:r>
            <a:r>
              <a:rPr lang="de-DE" dirty="0" smtClean="0"/>
              <a:t>Warum muss der Konsument für ein gutes Huhn nach Frankreich fahren? Warum gibt es </a:t>
            </a:r>
            <a:r>
              <a:rPr lang="de-DE" dirty="0" smtClean="0"/>
              <a:t>kaum Fleisch </a:t>
            </a:r>
            <a:r>
              <a:rPr lang="de-DE" dirty="0" smtClean="0"/>
              <a:t>von </a:t>
            </a:r>
            <a:r>
              <a:rPr lang="de-DE" dirty="0" smtClean="0"/>
              <a:t>extensiv gehaltenen Schweinen?  </a:t>
            </a:r>
            <a:endParaRPr lang="de-DE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Sieben Ideen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606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Die Badische Zeitung bringt alle </a:t>
            </a:r>
            <a:r>
              <a:rPr lang="de-DE" sz="2400" dirty="0" smtClean="0"/>
              <a:t>vier </a:t>
            </a:r>
            <a:r>
              <a:rPr lang="de-DE" sz="2400" dirty="0"/>
              <a:t>Jahre einen Restaurantführer für Südbaden heraus</a:t>
            </a:r>
            <a:r>
              <a:rPr lang="de-DE" sz="2400" dirty="0" smtClean="0"/>
              <a:t>.</a:t>
            </a:r>
            <a:endParaRPr lang="de-DE" sz="2400" dirty="0"/>
          </a:p>
          <a:p>
            <a:r>
              <a:rPr lang="de-DE" sz="2400" dirty="0"/>
              <a:t>Großen Wert wird dabei auf </a:t>
            </a:r>
            <a:r>
              <a:rPr lang="de-DE" sz="2400" dirty="0" smtClean="0"/>
              <a:t>frisch </a:t>
            </a:r>
            <a:r>
              <a:rPr lang="de-DE" sz="2400" dirty="0"/>
              <a:t>gekochtes Essen mit regionalen und saisonalen Produkten gelegt.   </a:t>
            </a:r>
          </a:p>
          <a:p>
            <a:r>
              <a:rPr lang="de-DE" sz="2400" dirty="0"/>
              <a:t>Begleitend zu den Restaurantkritiken gab es im Herbst 2016 eine dreiwöchige Serie, bei der wir das Produkt </a:t>
            </a:r>
            <a:r>
              <a:rPr lang="de-DE" sz="2400" dirty="0" smtClean="0"/>
              <a:t>und die Produzenten </a:t>
            </a:r>
            <a:r>
              <a:rPr lang="de-DE" sz="2400" dirty="0"/>
              <a:t>in den Mittelpunkt stellten. </a:t>
            </a:r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Die Idee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483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sz="2400" dirty="0" smtClean="0"/>
              <a:t>4. </a:t>
            </a:r>
            <a:r>
              <a:rPr lang="de-DE" sz="2400" dirty="0"/>
              <a:t>Emotional </a:t>
            </a:r>
            <a:r>
              <a:rPr lang="de-DE" sz="2400" dirty="0" smtClean="0"/>
              <a:t>begeistern. Entscheidend ist, </a:t>
            </a:r>
            <a:r>
              <a:rPr lang="de-DE" sz="2400" dirty="0"/>
              <a:t>was subjektiv wahrgenommen wird. </a:t>
            </a:r>
            <a:r>
              <a:rPr lang="de-DE" sz="2400" dirty="0" smtClean="0"/>
              <a:t>Webcam im Stall.  </a:t>
            </a:r>
            <a:endParaRPr lang="de-DE" sz="2400" dirty="0" smtClean="0"/>
          </a:p>
          <a:p>
            <a:r>
              <a:rPr lang="de-DE" sz="2400" dirty="0" smtClean="0"/>
              <a:t>5</a:t>
            </a:r>
            <a:r>
              <a:rPr lang="de-DE" sz="2400" dirty="0" smtClean="0"/>
              <a:t>. Geschichten </a:t>
            </a:r>
            <a:r>
              <a:rPr lang="de-DE" sz="2400" dirty="0"/>
              <a:t>zu den </a:t>
            </a:r>
            <a:r>
              <a:rPr lang="de-DE" sz="2400" dirty="0" smtClean="0"/>
              <a:t>einzigartigen Produkten </a:t>
            </a:r>
            <a:r>
              <a:rPr lang="de-DE" sz="2400" dirty="0"/>
              <a:t>und deren Herstellung </a:t>
            </a:r>
            <a:r>
              <a:rPr lang="de-DE" sz="2400" dirty="0" smtClean="0"/>
              <a:t>erzählen. </a:t>
            </a:r>
          </a:p>
          <a:p>
            <a:r>
              <a:rPr lang="de-DE" sz="2400" dirty="0" smtClean="0"/>
              <a:t>6</a:t>
            </a:r>
            <a:r>
              <a:rPr lang="de-DE" sz="2400" dirty="0" smtClean="0"/>
              <a:t>. Einstieg </a:t>
            </a:r>
            <a:r>
              <a:rPr lang="de-DE" sz="2400" dirty="0"/>
              <a:t>von oben: </a:t>
            </a:r>
            <a:r>
              <a:rPr lang="de-DE" sz="2400" dirty="0" smtClean="0"/>
              <a:t>Gehobene </a:t>
            </a:r>
            <a:r>
              <a:rPr lang="de-DE" sz="2400" dirty="0" smtClean="0"/>
              <a:t>Gastronomie oder Kantinen. Gute Partnerschaft mit ambitionierten Köchen aufbauen. Entsprechende Produkte anbieten. Koch: „Ich brauche keine Ziegen mit Muskeln wie ein Marathonläufer aus Kenia.“</a:t>
            </a:r>
          </a:p>
          <a:p>
            <a:r>
              <a:rPr lang="de-DE" sz="2400" dirty="0" smtClean="0"/>
              <a:t>7.</a:t>
            </a:r>
            <a:r>
              <a:rPr lang="de-DE" sz="2400" dirty="0" smtClean="0"/>
              <a:t> Die Vertriebsstrukturen gemeinsam verbessern.  Händler: „Weil der Transport teuer ist, ist das Produkt nicht besser.“  </a:t>
            </a:r>
            <a:endParaRPr lang="de-DE" sz="2400" dirty="0"/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Sieben Ideen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843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 geht es weiter? 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 smtClean="0"/>
              <a:t>Baden trifft </a:t>
            </a:r>
            <a:r>
              <a:rPr lang="de-DE" sz="2400" dirty="0" smtClean="0"/>
              <a:t>Kaiserstuhl! Die Badische Zeitung und das Weingut Keller veranstalten eine kleine, aber feine Genussmesse. </a:t>
            </a:r>
          </a:p>
          <a:p>
            <a:r>
              <a:rPr lang="de-DE" sz="2400" dirty="0" smtClean="0"/>
              <a:t>8</a:t>
            </a:r>
            <a:r>
              <a:rPr lang="de-DE" sz="2400" dirty="0" smtClean="0"/>
              <a:t>. und 9. </a:t>
            </a:r>
            <a:r>
              <a:rPr lang="de-DE" sz="2400" dirty="0" smtClean="0"/>
              <a:t>April, Weingut Keller, Oberbergen am Kaiserstuhl </a:t>
            </a:r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r>
              <a:rPr lang="de-DE" sz="2400" dirty="0" smtClean="0"/>
              <a:t>Herzlichen Dank! </a:t>
            </a:r>
            <a:r>
              <a:rPr lang="de-DE" sz="2400" dirty="0" smtClean="0"/>
              <a:t> 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2139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Große </a:t>
            </a:r>
            <a:r>
              <a:rPr lang="de-DE" sz="2400" dirty="0" smtClean="0"/>
              <a:t>Offenheit bei vielen Landwirten  </a:t>
            </a:r>
          </a:p>
          <a:p>
            <a:endParaRPr lang="de-DE" sz="2400" dirty="0"/>
          </a:p>
          <a:p>
            <a:r>
              <a:rPr lang="de-DE" sz="2400" dirty="0" smtClean="0"/>
              <a:t>Aber auch </a:t>
            </a:r>
            <a:r>
              <a:rPr lang="de-DE" sz="2400" dirty="0" smtClean="0"/>
              <a:t>Desinteresse: „</a:t>
            </a:r>
            <a:r>
              <a:rPr lang="de-DE" sz="2400" dirty="0"/>
              <a:t>Dann kommen wieder Leute zum </a:t>
            </a:r>
            <a:r>
              <a:rPr lang="de-DE" sz="2400" dirty="0" smtClean="0"/>
              <a:t>Gucken</a:t>
            </a:r>
            <a:r>
              <a:rPr lang="de-DE" sz="2400" dirty="0"/>
              <a:t>, das macht nur viel Arbeit</a:t>
            </a:r>
            <a:r>
              <a:rPr lang="de-DE" sz="2400" dirty="0" smtClean="0"/>
              <a:t>!“</a:t>
            </a:r>
            <a:endParaRPr lang="de-DE" sz="2400" dirty="0" smtClean="0"/>
          </a:p>
          <a:p>
            <a:endParaRPr lang="de-DE" sz="2400" dirty="0"/>
          </a:p>
          <a:p>
            <a:r>
              <a:rPr lang="de-DE" sz="2400" dirty="0" smtClean="0"/>
              <a:t>„Ich </a:t>
            </a:r>
            <a:r>
              <a:rPr lang="de-DE" sz="2400" dirty="0"/>
              <a:t>kann </a:t>
            </a:r>
            <a:r>
              <a:rPr lang="de-DE" sz="2400" dirty="0" smtClean="0"/>
              <a:t>heute schon nicht </a:t>
            </a:r>
            <a:r>
              <a:rPr lang="de-DE" sz="2400" dirty="0"/>
              <a:t>alle Kunden </a:t>
            </a:r>
            <a:r>
              <a:rPr lang="de-DE" sz="2400" dirty="0" smtClean="0"/>
              <a:t>beliefern.  Mehr Werbung </a:t>
            </a:r>
            <a:r>
              <a:rPr lang="de-DE" sz="2400" dirty="0" smtClean="0"/>
              <a:t>kann </a:t>
            </a:r>
            <a:r>
              <a:rPr lang="de-DE" sz="2400" dirty="0"/>
              <a:t>ich </a:t>
            </a:r>
            <a:r>
              <a:rPr lang="de-DE" sz="2400" dirty="0" smtClean="0"/>
              <a:t>wirklich nicht brauchen.“    </a:t>
            </a:r>
            <a:endParaRPr lang="de-DE" sz="2400" dirty="0"/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Umsetzung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937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>
            <a:off x="0" y="260648"/>
            <a:ext cx="8229600" cy="1143000"/>
          </a:xfrm>
        </p:spPr>
        <p:txBody>
          <a:bodyPr/>
          <a:lstStyle/>
          <a:p>
            <a:r>
              <a:rPr lang="de-DE" dirty="0" smtClean="0"/>
              <a:t>Beispiele </a:t>
            </a:r>
            <a:endParaRPr lang="de-DE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5496798"/>
              </p:ext>
            </p:extLst>
          </p:nvPr>
        </p:nvGraphicFramePr>
        <p:xfrm>
          <a:off x="1259635" y="1556794"/>
          <a:ext cx="2724151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0" name="Acrobat Document" r:id="rId3" imgW="8505808" imgH="12687245" progId="AcroExch.Document.DC">
                  <p:embed/>
                </p:oleObj>
              </mc:Choice>
              <mc:Fallback>
                <p:oleObj name="Acrobat Document" r:id="rId3" imgW="8505808" imgH="1268724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59635" y="1556794"/>
                        <a:ext cx="2724151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899821"/>
              </p:ext>
            </p:extLst>
          </p:nvPr>
        </p:nvGraphicFramePr>
        <p:xfrm>
          <a:off x="5436099" y="1484785"/>
          <a:ext cx="2724151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1" name="Acrobat Document" r:id="rId5" imgW="8505808" imgH="12687245" progId="AcroExch.Document.DC">
                  <p:embed/>
                </p:oleObj>
              </mc:Choice>
              <mc:Fallback>
                <p:oleObj name="Acrobat Document" r:id="rId5" imgW="8505808" imgH="1268724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36099" y="1484785"/>
                        <a:ext cx="2724151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786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143677"/>
              </p:ext>
            </p:extLst>
          </p:nvPr>
        </p:nvGraphicFramePr>
        <p:xfrm>
          <a:off x="1043611" y="980728"/>
          <a:ext cx="2724151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2" name="Acrobat Document" r:id="rId3" imgW="8505808" imgH="12687245" progId="AcroExch.Document.DC">
                  <p:embed/>
                </p:oleObj>
              </mc:Choice>
              <mc:Fallback>
                <p:oleObj name="Acrobat Document" r:id="rId3" imgW="8505808" imgH="1268724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3611" y="980728"/>
                        <a:ext cx="2724151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820002"/>
              </p:ext>
            </p:extLst>
          </p:nvPr>
        </p:nvGraphicFramePr>
        <p:xfrm>
          <a:off x="5148067" y="980728"/>
          <a:ext cx="2724151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3" name="Acrobat Document" r:id="rId5" imgW="8505808" imgH="12687245" progId="AcroExch.Document.DC">
                  <p:embed/>
                </p:oleObj>
              </mc:Choice>
              <mc:Fallback>
                <p:oleObj name="Acrobat Document" r:id="rId5" imgW="8505808" imgH="1268724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48067" y="980728"/>
                        <a:ext cx="2724151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560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8198641"/>
              </p:ext>
            </p:extLst>
          </p:nvPr>
        </p:nvGraphicFramePr>
        <p:xfrm>
          <a:off x="1043611" y="1052737"/>
          <a:ext cx="2724151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6" name="Acrobat Document" r:id="rId3" imgW="8505808" imgH="12687245" progId="AcroExch.Document.DC">
                  <p:embed/>
                </p:oleObj>
              </mc:Choice>
              <mc:Fallback>
                <p:oleObj name="Acrobat Document" r:id="rId3" imgW="8505808" imgH="1268724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3611" y="1052737"/>
                        <a:ext cx="2724151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5199567"/>
              </p:ext>
            </p:extLst>
          </p:nvPr>
        </p:nvGraphicFramePr>
        <p:xfrm>
          <a:off x="4860035" y="1052737"/>
          <a:ext cx="2724151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7" name="Acrobat Document" r:id="rId5" imgW="8505808" imgH="12687245" progId="AcroExch.Document.DC">
                  <p:embed/>
                </p:oleObj>
              </mc:Choice>
              <mc:Fallback>
                <p:oleObj name="Acrobat Document" r:id="rId5" imgW="8505808" imgH="1268724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60035" y="1052737"/>
                        <a:ext cx="2724151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468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751466"/>
              </p:ext>
            </p:extLst>
          </p:nvPr>
        </p:nvGraphicFramePr>
        <p:xfrm>
          <a:off x="1259635" y="1196752"/>
          <a:ext cx="2724151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8" name="Acrobat Document" r:id="rId3" imgW="8505808" imgH="12687245" progId="AcroExch.Document.DC">
                  <p:embed/>
                </p:oleObj>
              </mc:Choice>
              <mc:Fallback>
                <p:oleObj name="Acrobat Document" r:id="rId3" imgW="8505808" imgH="1268724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59635" y="1196752"/>
                        <a:ext cx="2724151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5809512"/>
              </p:ext>
            </p:extLst>
          </p:nvPr>
        </p:nvGraphicFramePr>
        <p:xfrm>
          <a:off x="4932043" y="1196752"/>
          <a:ext cx="2724151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9" name="Acrobat Document" r:id="rId5" imgW="8505808" imgH="12687245" progId="AcroExch.Document.DC">
                  <p:embed/>
                </p:oleObj>
              </mc:Choice>
              <mc:Fallback>
                <p:oleObj name="Acrobat Document" r:id="rId5" imgW="8505808" imgH="1268724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32043" y="1196752"/>
                        <a:ext cx="2724151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107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442838"/>
              </p:ext>
            </p:extLst>
          </p:nvPr>
        </p:nvGraphicFramePr>
        <p:xfrm>
          <a:off x="1835699" y="1052737"/>
          <a:ext cx="2724151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2" name="Acrobat Document" r:id="rId3" imgW="8505808" imgH="12687245" progId="AcroExch.Document.DC">
                  <p:embed/>
                </p:oleObj>
              </mc:Choice>
              <mc:Fallback>
                <p:oleObj name="Acrobat Document" r:id="rId3" imgW="8505808" imgH="1268724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35699" y="1052737"/>
                        <a:ext cx="2724151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8393928"/>
              </p:ext>
            </p:extLst>
          </p:nvPr>
        </p:nvGraphicFramePr>
        <p:xfrm>
          <a:off x="5076059" y="1124746"/>
          <a:ext cx="2724151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3" name="Acrobat Document" r:id="rId5" imgW="8505808" imgH="12687245" progId="AcroExch.Document.DC">
                  <p:embed/>
                </p:oleObj>
              </mc:Choice>
              <mc:Fallback>
                <p:oleObj name="Acrobat Document" r:id="rId5" imgW="8505808" imgH="1268724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76059" y="1124746"/>
                        <a:ext cx="2724151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343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919396"/>
              </p:ext>
            </p:extLst>
          </p:nvPr>
        </p:nvGraphicFramePr>
        <p:xfrm>
          <a:off x="1763691" y="980728"/>
          <a:ext cx="2724151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4" name="Acrobat Document" r:id="rId3" imgW="8505808" imgH="12687245" progId="AcroExch.Document.DC">
                  <p:embed/>
                </p:oleObj>
              </mc:Choice>
              <mc:Fallback>
                <p:oleObj name="Acrobat Document" r:id="rId3" imgW="8505808" imgH="1268724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63691" y="980728"/>
                        <a:ext cx="2724151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509199"/>
              </p:ext>
            </p:extLst>
          </p:nvPr>
        </p:nvGraphicFramePr>
        <p:xfrm>
          <a:off x="5148067" y="1052737"/>
          <a:ext cx="2724151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5" name="Acrobat Document" r:id="rId5" imgW="8505808" imgH="12687245" progId="AcroExch.Document.DC">
                  <p:embed/>
                </p:oleObj>
              </mc:Choice>
              <mc:Fallback>
                <p:oleObj name="Acrobat Document" r:id="rId5" imgW="8505808" imgH="1268724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48067" y="1052737"/>
                        <a:ext cx="2724151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206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imos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Deimos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Deimo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900</Words>
  <Application>Microsoft Office PowerPoint</Application>
  <PresentationFormat>Bildschirmpräsentation (4:3)</PresentationFormat>
  <Paragraphs>82</Paragraphs>
  <Slides>21</Slides>
  <Notes>0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3" baseType="lpstr">
      <vt:lpstr>Deimos</vt:lpstr>
      <vt:lpstr>Acrobat Document</vt:lpstr>
      <vt:lpstr>Kannnitverstan  </vt:lpstr>
      <vt:lpstr> Die Idee </vt:lpstr>
      <vt:lpstr>Die Umsetzung </vt:lpstr>
      <vt:lpstr>Beispiele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11subjektive Beobachtungen  </vt:lpstr>
      <vt:lpstr>11 subjektive Beobachtungen </vt:lpstr>
      <vt:lpstr>Elf subjektive Beobachtungen </vt:lpstr>
      <vt:lpstr>Elf subjektive Beobachtungen </vt:lpstr>
      <vt:lpstr>Der Verbraucher </vt:lpstr>
      <vt:lpstr>Was will der Verbraucher ? </vt:lpstr>
      <vt:lpstr>Was will der Verbraucher? </vt:lpstr>
      <vt:lpstr>Wie handelt der Verbraucher? </vt:lpstr>
      <vt:lpstr>Verwirrung beim Verbraucher </vt:lpstr>
      <vt:lpstr>Sieben Ideen </vt:lpstr>
      <vt:lpstr>Sieben Ideen  </vt:lpstr>
      <vt:lpstr>Wie geht es weiter? </vt:lpstr>
    </vt:vector>
  </TitlesOfParts>
  <Company>autoinstall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Kistler, Petra</dc:creator>
  <cp:lastModifiedBy>Kistler, Petra</cp:lastModifiedBy>
  <cp:revision>51</cp:revision>
  <cp:lastPrinted>2017-03-12T12:50:38Z</cp:lastPrinted>
  <dcterms:created xsi:type="dcterms:W3CDTF">2017-03-06T14:05:18Z</dcterms:created>
  <dcterms:modified xsi:type="dcterms:W3CDTF">2017-03-12T12:56:27Z</dcterms:modified>
</cp:coreProperties>
</file>