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25"/>
  </p:notesMasterIdLst>
  <p:sldIdLst>
    <p:sldId id="256" r:id="rId3"/>
    <p:sldId id="288" r:id="rId4"/>
    <p:sldId id="285" r:id="rId5"/>
    <p:sldId id="305" r:id="rId6"/>
    <p:sldId id="291" r:id="rId7"/>
    <p:sldId id="293" r:id="rId8"/>
    <p:sldId id="298" r:id="rId9"/>
    <p:sldId id="301" r:id="rId10"/>
    <p:sldId id="264" r:id="rId11"/>
    <p:sldId id="296" r:id="rId12"/>
    <p:sldId id="299" r:id="rId13"/>
    <p:sldId id="313" r:id="rId14"/>
    <p:sldId id="307" r:id="rId15"/>
    <p:sldId id="270" r:id="rId16"/>
    <p:sldId id="302" r:id="rId17"/>
    <p:sldId id="309" r:id="rId18"/>
    <p:sldId id="294" r:id="rId19"/>
    <p:sldId id="295" r:id="rId20"/>
    <p:sldId id="311" r:id="rId21"/>
    <p:sldId id="272" r:id="rId22"/>
    <p:sldId id="274" r:id="rId23"/>
    <p:sldId id="31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abelle%20Einwohner%20Hohenstad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Veränderung</a:t>
            </a:r>
            <a:r>
              <a:rPr lang="de-DE" baseline="0"/>
              <a:t> der Einwohnerzahlen in Hohenstadt</a:t>
            </a:r>
          </a:p>
          <a:p>
            <a:pPr>
              <a:defRPr/>
            </a:pPr>
            <a:r>
              <a:rPr lang="de-DE"/>
              <a:t>zwischen den Jahren 1868 und 2010</a:t>
            </a:r>
          </a:p>
        </c:rich>
      </c:tx>
      <c:layout>
        <c:manualLayout>
          <c:xMode val="edge"/>
          <c:yMode val="edge"/>
          <c:x val="0.1728267336994444"/>
          <c:y val="0"/>
        </c:manualLayout>
      </c:layout>
    </c:title>
    <c:plotArea>
      <c:layout>
        <c:manualLayout>
          <c:layoutTarget val="inner"/>
          <c:xMode val="edge"/>
          <c:yMode val="edge"/>
          <c:x val="0"/>
          <c:y val="0.21045941776361923"/>
          <c:w val="0.96733481811432864"/>
          <c:h val="0.61633734714458488"/>
        </c:manualLayout>
      </c:layout>
      <c:barChart>
        <c:barDir val="col"/>
        <c:grouping val="clustered"/>
        <c:ser>
          <c:idx val="0"/>
          <c:order val="0"/>
          <c:tx>
            <c:strRef>
              <c:f>Tabelle1!$A$2</c:f>
              <c:strCache>
                <c:ptCount val="1"/>
                <c:pt idx="0">
                  <c:v>Anzahl der Einwohner</c:v>
                </c:pt>
              </c:strCache>
            </c:strRef>
          </c:tx>
          <c:dLbls>
            <c:showVal val="1"/>
          </c:dLbls>
          <c:cat>
            <c:numRef>
              <c:f>Tabelle1!$B$1:$M$1</c:f>
              <c:numCache>
                <c:formatCode>General</c:formatCode>
                <c:ptCount val="12"/>
                <c:pt idx="0">
                  <c:v>1868</c:v>
                </c:pt>
                <c:pt idx="2">
                  <c:v>1929</c:v>
                </c:pt>
                <c:pt idx="4">
                  <c:v>1946</c:v>
                </c:pt>
                <c:pt idx="5">
                  <c:v>1949</c:v>
                </c:pt>
                <c:pt idx="6">
                  <c:v>1952</c:v>
                </c:pt>
                <c:pt idx="7">
                  <c:v>1961</c:v>
                </c:pt>
                <c:pt idx="8">
                  <c:v>1971</c:v>
                </c:pt>
                <c:pt idx="9">
                  <c:v>1987</c:v>
                </c:pt>
                <c:pt idx="10">
                  <c:v>2004</c:v>
                </c:pt>
                <c:pt idx="11">
                  <c:v>2010</c:v>
                </c:pt>
              </c:numCache>
            </c:numRef>
          </c:cat>
          <c:val>
            <c:numRef>
              <c:f>Tabelle1!$B$2:$M$2</c:f>
              <c:numCache>
                <c:formatCode>General</c:formatCode>
                <c:ptCount val="12"/>
                <c:pt idx="0">
                  <c:v>279</c:v>
                </c:pt>
                <c:pt idx="2">
                  <c:v>307</c:v>
                </c:pt>
                <c:pt idx="4">
                  <c:v>397</c:v>
                </c:pt>
                <c:pt idx="5">
                  <c:v>449</c:v>
                </c:pt>
                <c:pt idx="6">
                  <c:v>355</c:v>
                </c:pt>
                <c:pt idx="7">
                  <c:v>274</c:v>
                </c:pt>
                <c:pt idx="8">
                  <c:v>271</c:v>
                </c:pt>
                <c:pt idx="9">
                  <c:v>204</c:v>
                </c:pt>
                <c:pt idx="10">
                  <c:v>200</c:v>
                </c:pt>
                <c:pt idx="11">
                  <c:v>180</c:v>
                </c:pt>
              </c:numCache>
            </c:numRef>
          </c:val>
        </c:ser>
        <c:dLbls>
          <c:showVal val="1"/>
        </c:dLbls>
        <c:overlap val="-25"/>
        <c:axId val="71328896"/>
        <c:axId val="71330432"/>
      </c:barChart>
      <c:catAx>
        <c:axId val="71328896"/>
        <c:scaling>
          <c:orientation val="minMax"/>
        </c:scaling>
        <c:axPos val="b"/>
        <c:numFmt formatCode="General" sourceLinked="1"/>
        <c:majorTickMark val="none"/>
        <c:tickLblPos val="nextTo"/>
        <c:crossAx val="71330432"/>
        <c:crosses val="autoZero"/>
        <c:auto val="1"/>
        <c:lblAlgn val="ctr"/>
        <c:lblOffset val="100"/>
      </c:catAx>
      <c:valAx>
        <c:axId val="71330432"/>
        <c:scaling>
          <c:orientation val="minMax"/>
        </c:scaling>
        <c:delete val="1"/>
        <c:axPos val="l"/>
        <c:numFmt formatCode="General" sourceLinked="1"/>
        <c:tickLblPos val="none"/>
        <c:crossAx val="71328896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5E73F-E2D6-444C-BC66-8A6582A1452C}" type="datetimeFigureOut">
              <a:rPr lang="de-DE" smtClean="0"/>
              <a:t>15.11.2013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5EE7B-60AC-4529-A5B8-96F32E510E2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5EE7B-60AC-4529-A5B8-96F32E510E27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de-DE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de-DE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06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06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62F62115-C1B9-44CE-BDD8-EACD3038754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10E4-E674-45D0-A6D1-DE119C13722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8A129-4411-4299-80F0-B3CBDC4132D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E1438-8DD8-4F4A-BEE6-6B67E17B7DE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C00DC-17EE-4CB1-AAE8-A1FCF3637EF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90909-76B5-450F-AC0B-5C7A45FBF53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B1612-384C-440C-AA2D-29804A2EA4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D7613-E275-48E0-80AA-0697B6BA33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CBCF6-EC69-4FD2-9BFA-82690C14455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2DECA-BF53-4009-9F6D-00E9AC695E9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41BFF-9D14-466B-8E72-DAB6CFEE6B4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AA0C6-C3B5-4B5F-A399-939BFB9E83E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A6057-E75C-468E-B900-2DA5649A388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A6E1A-FBAC-48C1-94E3-728FB93208A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82528-7FFC-4355-A723-49FDF1302C2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B47D6-0BF6-4CFB-9439-243D30DDE8E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E1438-8DD8-4F4A-BEE6-6B67E17B7DE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B4D3C-8A6C-4244-B64D-0DE0336C26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319A5-57AF-4B69-8F7E-062DF6D7D8F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E47CE-82A6-48A4-AA35-A3EC81173D5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E887B-7839-469C-A4FE-80EDE48D2D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03465-9A67-48B3-81BA-57FC123C9AA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D4368-0C56-40D8-B3B0-5E3BEA9A91F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C28EB-6EEB-4F52-9A50-722E60AB009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B9C05-3AA7-4F4D-AEEE-9EBF6C58FE0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95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95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95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95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de-DE"/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de-DE"/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DD2BBFC-FB06-4E21-A633-6EDBC7612A1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de-DE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de-DE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6DFB4F-F32E-49E5-B475-1D41F937305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Käseküche Hohenstadt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857496"/>
            <a:ext cx="4013200" cy="2000264"/>
          </a:xfrm>
        </p:spPr>
        <p:txBody>
          <a:bodyPr/>
          <a:lstStyle/>
          <a:p>
            <a:pPr eaLnBrk="1" hangingPunct="1"/>
            <a:r>
              <a:rPr lang="de-DE" dirty="0" smtClean="0"/>
              <a:t>Eine Dorfkäserei schafft Arbeitsplätze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Anbau des Verkaufsraums</a:t>
            </a:r>
            <a:endParaRPr lang="de-DE" dirty="0"/>
          </a:p>
        </p:txBody>
      </p:sp>
      <p:pic>
        <p:nvPicPr>
          <p:cNvPr id="1026" name="Picture 2" descr="C:\Users\Rüdiger\Pictures\Käseküche+Reiferaum\9.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Käseküche 2013</a:t>
            </a:r>
            <a:endParaRPr lang="de-DE" dirty="0"/>
          </a:p>
        </p:txBody>
      </p:sp>
      <p:pic>
        <p:nvPicPr>
          <p:cNvPr id="2050" name="Picture 2" descr="C:\Users\Rüdiger\Pictures\Käseküche+Reiferaum\13.19.10.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Innenansichten der Käseküche</a:t>
            </a:r>
            <a:endParaRPr lang="de-DE" dirty="0"/>
          </a:p>
        </p:txBody>
      </p:sp>
      <p:pic>
        <p:nvPicPr>
          <p:cNvPr id="5" name="Picture 3" descr="E:\Ursula Privat\Käsevortrag\Power-Point Käseherstellung\DSCN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466" y="2362200"/>
            <a:ext cx="2793206" cy="3724275"/>
          </a:xfrm>
          <a:prstGeom prst="rect">
            <a:avLst/>
          </a:prstGeom>
          <a:noFill/>
        </p:spPr>
      </p:pic>
      <p:pic>
        <p:nvPicPr>
          <p:cNvPr id="5122" name="Picture 2" descr="E:\Ursula Privat\Käsevortrag\Power-Point Käseherstellung\DSCN0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0470"/>
            <a:ext cx="3770313" cy="282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Diakonisches Profil</a:t>
            </a:r>
          </a:p>
        </p:txBody>
      </p:sp>
      <p:sp>
        <p:nvSpPr>
          <p:cNvPr id="21507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Kirchengemeinde Hohenstadt hat sich ein Konzept für eine diakonische Gemeindearbeit gegeben. Damit soll die Gemeindearbeit profiliert und das Dorfleben weiter entwickelt werden.</a:t>
            </a:r>
          </a:p>
          <a:p>
            <a:pPr eaLnBrk="1" hangingPunct="1"/>
            <a:r>
              <a:rPr lang="de-DE" dirty="0" smtClean="0"/>
              <a:t>Für dieses Profil bekommt die Gemeinde Fördergelder der Landeskirche</a:t>
            </a:r>
          </a:p>
          <a:p>
            <a:pPr eaLnBrk="1" hangingPunct="1">
              <a:buNone/>
            </a:pPr>
            <a:r>
              <a:rPr lang="de-DE" dirty="0" smtClean="0"/>
              <a:t>	(„</a:t>
            </a:r>
            <a:r>
              <a:rPr lang="de-DE" dirty="0" err="1" smtClean="0"/>
              <a:t>Kirchenkompassmittel</a:t>
            </a:r>
            <a:r>
              <a:rPr lang="de-DE" dirty="0" smtClean="0"/>
              <a:t>“)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1. Phase 2012 - 2014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u="sng" dirty="0" smtClean="0"/>
              <a:t>Käseküche</a:t>
            </a:r>
            <a:r>
              <a:rPr lang="de-DE" dirty="0" smtClean="0"/>
              <a:t> nahm Anfang 2012 den Betrieb auf – Kuhmilch wird zugekauft</a:t>
            </a:r>
          </a:p>
          <a:p>
            <a:pPr eaLnBrk="1" hangingPunct="1"/>
            <a:r>
              <a:rPr lang="de-DE" dirty="0" smtClean="0"/>
              <a:t>Die Erfahrungen sind sehr ermutigend –  Nachfrage größer als Angebot</a:t>
            </a:r>
          </a:p>
          <a:p>
            <a:pPr eaLnBrk="1" hangingPunct="1"/>
            <a:r>
              <a:rPr lang="de-DE" dirty="0" smtClean="0"/>
              <a:t>Image überaus positiv</a:t>
            </a:r>
          </a:p>
          <a:p>
            <a:pPr eaLnBrk="1" hangingPunct="1"/>
            <a:r>
              <a:rPr lang="de-DE" dirty="0" smtClean="0"/>
              <a:t>Werbung läuft „fast“ von alleine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Verkauf von Käse</a:t>
            </a:r>
            <a:endParaRPr lang="de-DE" dirty="0"/>
          </a:p>
        </p:txBody>
      </p:sp>
      <p:pic>
        <p:nvPicPr>
          <p:cNvPr id="3074" name="Picture 2" descr="C:\Users\Rüdiger\Pictures\Käseküche+Reiferaum\IMG_8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506" y="2362200"/>
            <a:ext cx="5586413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IMG_6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928958" cy="4691063"/>
          </a:xfrm>
        </p:spPr>
        <p:txBody>
          <a:bodyPr/>
          <a:lstStyle/>
          <a:p>
            <a:endParaRPr lang="de-DE" sz="3600" dirty="0" smtClean="0"/>
          </a:p>
          <a:p>
            <a:endParaRPr lang="de-DE" sz="3600" dirty="0" smtClean="0"/>
          </a:p>
          <a:p>
            <a:r>
              <a:rPr lang="de-DE" sz="3600" dirty="0" smtClean="0"/>
              <a:t>Kirchen-          </a:t>
            </a:r>
            <a:r>
              <a:rPr lang="de-DE" sz="3600" dirty="0" err="1" smtClean="0"/>
              <a:t>führungen</a:t>
            </a:r>
            <a:r>
              <a:rPr lang="de-DE" sz="3600" dirty="0" smtClean="0"/>
              <a:t>  gehören zum  Programm- </a:t>
            </a:r>
            <a:r>
              <a:rPr lang="de-DE" sz="3600" dirty="0" err="1" smtClean="0"/>
              <a:t>angebot</a:t>
            </a:r>
            <a:endParaRPr lang="de-DE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Phase 2012 - 2014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Planung für den </a:t>
            </a:r>
            <a:r>
              <a:rPr lang="de-DE" u="sng" dirty="0" smtClean="0"/>
              <a:t>Integrationsbetrieb</a:t>
            </a:r>
            <a:r>
              <a:rPr lang="de-DE" dirty="0" smtClean="0"/>
              <a:t> wird weiter vorangebracht – Antragstellung bei Aktion Mensch auf Förderung der Projektentwicklung</a:t>
            </a:r>
          </a:p>
          <a:p>
            <a:pPr eaLnBrk="1" hangingPunct="1"/>
            <a:r>
              <a:rPr lang="de-DE" dirty="0" smtClean="0"/>
              <a:t>Gründung einer </a:t>
            </a:r>
            <a:r>
              <a:rPr lang="de-DE" dirty="0" err="1" smtClean="0"/>
              <a:t>gGmbH</a:t>
            </a:r>
            <a:r>
              <a:rPr lang="de-DE" dirty="0" smtClean="0"/>
              <a:t> </a:t>
            </a:r>
          </a:p>
          <a:p>
            <a:pPr eaLnBrk="1" hangingPunct="1"/>
            <a:r>
              <a:rPr lang="de-DE" dirty="0" smtClean="0"/>
              <a:t>Beantragung eines Integrationsbetriebs beim Integrationsamt und Antrag auf Fördermittel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Phase 2014-2019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Bau der Schaukäserei</a:t>
            </a:r>
          </a:p>
          <a:p>
            <a:r>
              <a:rPr lang="de-DE" dirty="0" smtClean="0"/>
              <a:t>Aufbau einer Milchschafherde</a:t>
            </a:r>
          </a:p>
          <a:p>
            <a:r>
              <a:rPr lang="de-DE" dirty="0" smtClean="0"/>
              <a:t>Langsamer Anstieg der Verarbeitungsmenge von 30.000 auf 300.000 Liter pro Jahr</a:t>
            </a:r>
          </a:p>
          <a:p>
            <a:r>
              <a:rPr lang="de-DE" dirty="0" smtClean="0"/>
              <a:t>Parallel dazu Aufbau von 8 Personalstellen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          Das Projekt erweitern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8868"/>
            <a:ext cx="4033838" cy="369729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Eine Schäferei mit Ostfriesischen Milchschafen soll aufgebaut werden</a:t>
            </a:r>
          </a:p>
          <a:p>
            <a:pPr eaLnBrk="1" hangingPunct="1"/>
            <a:r>
              <a:rPr lang="de-DE" sz="2800" dirty="0" smtClean="0"/>
              <a:t>Das gibt dann leckeren Bio-Schafskäse!!!</a:t>
            </a:r>
          </a:p>
        </p:txBody>
      </p:sp>
      <p:pic>
        <p:nvPicPr>
          <p:cNvPr id="24580" name="Picture 7" descr="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2963" y="2517775"/>
            <a:ext cx="4033837" cy="269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IMG_5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/>
          <a:p>
            <a:r>
              <a:rPr lang="de-DE" sz="1800" b="1" dirty="0" smtClean="0"/>
              <a:t>           </a:t>
            </a:r>
            <a:r>
              <a:rPr lang="de-DE" sz="2400" b="1" dirty="0" smtClean="0"/>
              <a:t> Hohenstadt</a:t>
            </a:r>
          </a:p>
          <a:p>
            <a:r>
              <a:rPr lang="de-DE" sz="1800" b="1" dirty="0" smtClean="0"/>
              <a:t>     - Rückgang der </a:t>
            </a:r>
          </a:p>
          <a:p>
            <a:r>
              <a:rPr lang="de-DE" sz="1800" b="1" dirty="0" smtClean="0"/>
              <a:t>        Einwohner</a:t>
            </a:r>
          </a:p>
          <a:p>
            <a:r>
              <a:rPr lang="de-DE" sz="1800" b="1" dirty="0" smtClean="0"/>
              <a:t>     - </a:t>
            </a:r>
            <a:r>
              <a:rPr lang="de-DE" sz="1800" b="1" dirty="0" smtClean="0"/>
              <a:t>3landwirtsch</a:t>
            </a:r>
            <a:r>
              <a:rPr lang="de-DE" sz="1800" b="1" dirty="0" smtClean="0"/>
              <a:t>.</a:t>
            </a:r>
            <a:br>
              <a:rPr lang="de-DE" sz="1800" b="1" dirty="0" smtClean="0"/>
            </a:br>
            <a:r>
              <a:rPr lang="de-DE" sz="1800" b="1" dirty="0" smtClean="0"/>
              <a:t>        Betriebe</a:t>
            </a:r>
          </a:p>
          <a:p>
            <a:r>
              <a:rPr lang="de-DE" sz="1800" b="1" dirty="0" smtClean="0"/>
              <a:t>     - 1 Autowerkstatt</a:t>
            </a:r>
          </a:p>
          <a:p>
            <a:r>
              <a:rPr lang="de-DE" sz="1800" b="1" dirty="0" smtClean="0"/>
              <a:t>     - 1 </a:t>
            </a:r>
            <a:r>
              <a:rPr lang="de-DE" sz="1800" b="1" dirty="0" err="1" smtClean="0"/>
              <a:t>Blumenbeschäft</a:t>
            </a:r>
            <a:endParaRPr lang="de-DE" sz="1800" b="1" dirty="0" smtClean="0"/>
          </a:p>
          <a:p>
            <a:r>
              <a:rPr lang="de-DE" sz="1800" b="1" dirty="0" smtClean="0"/>
              <a:t>     - 1 Geburt in 5 Jahren</a:t>
            </a:r>
            <a:endParaRPr lang="de-DE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Blick in die Zukunft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Integrationsbetrieb wird ca. 300.000 Liter Milch im Jahr verarbeiten</a:t>
            </a:r>
          </a:p>
          <a:p>
            <a:pPr eaLnBrk="1" hangingPunct="1"/>
            <a:r>
              <a:rPr lang="de-DE" smtClean="0"/>
              <a:t>4 behinderte Menschen und</a:t>
            </a:r>
          </a:p>
          <a:p>
            <a:pPr eaLnBrk="1" hangingPunct="1"/>
            <a:r>
              <a:rPr lang="de-DE" smtClean="0"/>
              <a:t>4 nicht behinderte Menschen beschäftigen</a:t>
            </a:r>
          </a:p>
          <a:p>
            <a:pPr eaLnBrk="1" hangingPunct="1"/>
            <a:r>
              <a:rPr lang="de-DE" smtClean="0"/>
              <a:t>Es gibt Führungen in der Schaukäserei</a:t>
            </a:r>
          </a:p>
          <a:p>
            <a:pPr eaLnBrk="1" hangingPunct="1"/>
            <a:r>
              <a:rPr lang="de-DE" smtClean="0"/>
              <a:t>Eine Gastronomie bewirtet die Gäste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 Vision wird Realität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Wenn viele mitdenken und mitarbeiten</a:t>
            </a:r>
          </a:p>
          <a:p>
            <a:pPr eaLnBrk="1" hangingPunct="1"/>
            <a:r>
              <a:rPr lang="de-DE" smtClean="0"/>
              <a:t>Wenn die Zuversicht größer ist als die Bedenken</a:t>
            </a:r>
          </a:p>
          <a:p>
            <a:pPr eaLnBrk="1" hangingPunct="1"/>
            <a:r>
              <a:rPr lang="de-DE" smtClean="0"/>
              <a:t>Wenn Gott seinen Segen gibt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Zum Schluss: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4348" y="1428736"/>
            <a:ext cx="2822603" cy="4691063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800" dirty="0" smtClean="0"/>
              <a:t>Ist das nicht wunderbar, was man mit Käse so alles machen kann</a:t>
            </a:r>
            <a:r>
              <a:rPr lang="de-DE" sz="2800" dirty="0" smtClean="0"/>
              <a:t>?</a:t>
            </a:r>
          </a:p>
          <a:p>
            <a:endParaRPr lang="de-DE" sz="1800" dirty="0" smtClean="0"/>
          </a:p>
          <a:p>
            <a:r>
              <a:rPr lang="de-DE" sz="1600" dirty="0" smtClean="0"/>
              <a:t>www.kaese-hohenstadt.de</a:t>
            </a:r>
            <a:endParaRPr lang="de-DE" sz="1600" dirty="0"/>
          </a:p>
        </p:txBody>
      </p:sp>
      <p:pic>
        <p:nvPicPr>
          <p:cNvPr id="6146" name="Picture 2" descr="E:\Ursula Privat\Käsevortrag\Power-Point Käseherstellung\DSCN00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2500306"/>
            <a:ext cx="511175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Eine Vision gegen den Trend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Wie es begann  (2010)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Zuerst war die Idee als Reaktion auf den Rückgang des Dorflebens in Hohenstadt </a:t>
            </a:r>
          </a:p>
          <a:p>
            <a:pPr eaLnBrk="1" hangingPunct="1"/>
            <a:r>
              <a:rPr lang="de-DE" dirty="0" smtClean="0"/>
              <a:t>Dann wurde viel geredet und geplant</a:t>
            </a:r>
          </a:p>
          <a:p>
            <a:pPr eaLnBrk="1" hangingPunct="1"/>
            <a:r>
              <a:rPr lang="de-DE" dirty="0" smtClean="0"/>
              <a:t>Kirchengemeinde und Diakonie haben sich zusammengesetzt und eine Vision entwickelt</a:t>
            </a:r>
          </a:p>
          <a:p>
            <a:pPr eaLnBrk="1" hangingPunct="1"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Vision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de-DE" b="1" dirty="0" smtClean="0"/>
              <a:t> E</a:t>
            </a: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 Schaukäserei mitten im strukturschwachen ländlichen Raum des Baulandes </a:t>
            </a:r>
          </a:p>
          <a:p>
            <a:pPr>
              <a:buNone/>
            </a:pPr>
            <a:r>
              <a:rPr lang="de-DE" b="1" dirty="0" smtClean="0"/>
              <a:t>    </a:t>
            </a: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 Integrationsbetrieb, in dem Menschen mit und ohne Behinderung biologischen Käse auf handwerkliche Weise herstellen.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Vision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Schaukäserei sind eine </a:t>
            </a:r>
            <a:r>
              <a:rPr lang="de-DE" b="1" dirty="0" smtClean="0"/>
              <a:t>Gastronomie </a:t>
            </a:r>
          </a:p>
          <a:p>
            <a:pPr>
              <a:buNone/>
            </a:pPr>
            <a:r>
              <a:rPr lang="de-DE" b="1" dirty="0" smtClean="0"/>
              <a:t>   und ein Käseladen angegliedert.</a:t>
            </a:r>
          </a:p>
          <a:p>
            <a:pPr>
              <a:buNone/>
            </a:pPr>
            <a:endParaRPr lang="de-DE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de-DE" b="1" dirty="0" smtClean="0"/>
              <a:t> </a:t>
            </a: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Neben der Kuhmilch wird auch Schafmilch verarbeitet.</a:t>
            </a:r>
          </a:p>
          <a:p>
            <a:pPr>
              <a:buNone/>
            </a:pP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Dazu wird ein Milchschafbetrieb   aufgebaut.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Gründung des Förderkreises (März 2011)</a:t>
            </a:r>
            <a:endParaRPr lang="de-DE" dirty="0" smtClean="0"/>
          </a:p>
        </p:txBody>
      </p:sp>
      <p:pic>
        <p:nvPicPr>
          <p:cNvPr id="15363" name="Picture 6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489" y="1600200"/>
            <a:ext cx="67910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Ehrenamtspreis</a:t>
            </a:r>
          </a:p>
        </p:txBody>
      </p:sp>
      <p:sp>
        <p:nvSpPr>
          <p:cNvPr id="17411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Am 22. Oktober 2011 bekommt das Projekt den </a:t>
            </a:r>
          </a:p>
          <a:p>
            <a:pPr eaLnBrk="1" hangingPunct="1">
              <a:buFontTx/>
              <a:buNone/>
            </a:pPr>
            <a:r>
              <a:rPr lang="de-DE" smtClean="0"/>
              <a:t>   3. Platz beim Ehrenamtspreis der Ev. Landeskirche</a:t>
            </a:r>
          </a:p>
        </p:txBody>
      </p:sp>
      <p:pic>
        <p:nvPicPr>
          <p:cNvPr id="17412" name="Inhaltsplatzhalter 4" descr="IMG_629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276475"/>
            <a:ext cx="4038600" cy="28813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Waaghaus als Reiferaum</a:t>
            </a:r>
          </a:p>
        </p:txBody>
      </p:sp>
      <p:pic>
        <p:nvPicPr>
          <p:cNvPr id="11267" name="Picture 6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eln">
  <a:themeElements>
    <a:clrScheme name="Kapseln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el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sel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Bildschirmpräsentation 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Kapseln</vt:lpstr>
      <vt:lpstr>Standarddesign</vt:lpstr>
      <vt:lpstr>Käseküche Hohenstadt</vt:lpstr>
      <vt:lpstr>Folie 2</vt:lpstr>
      <vt:lpstr>Eine Vision gegen den Trend</vt:lpstr>
      <vt:lpstr>Wie es begann  (2010)</vt:lpstr>
      <vt:lpstr>Unsere Vision</vt:lpstr>
      <vt:lpstr>Vision (Fortsetzung)</vt:lpstr>
      <vt:lpstr>Gründung des Förderkreises (März 2011)</vt:lpstr>
      <vt:lpstr>Ehrenamtspreis</vt:lpstr>
      <vt:lpstr>Waaghaus als Reiferaum</vt:lpstr>
      <vt:lpstr>Anbau des Verkaufsraums</vt:lpstr>
      <vt:lpstr>Käseküche 2013</vt:lpstr>
      <vt:lpstr>Innenansichten der Käseküche</vt:lpstr>
      <vt:lpstr>Diakonisches Profil</vt:lpstr>
      <vt:lpstr>1. Phase 2012 - 2014</vt:lpstr>
      <vt:lpstr>Verkauf von Käse</vt:lpstr>
      <vt:lpstr>Folie 16</vt:lpstr>
      <vt:lpstr>1. Phase 2012 - 2014</vt:lpstr>
      <vt:lpstr>2. Phase 2014-2019</vt:lpstr>
      <vt:lpstr>           Das Projekt erweitern</vt:lpstr>
      <vt:lpstr>Blick in die Zukunft</vt:lpstr>
      <vt:lpstr>Die Vision wird Realität</vt:lpstr>
      <vt:lpstr>      Zum Schluss: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Dorfkäserei Hohenstadt</dc:title>
  <dc:creator>Krauth</dc:creator>
  <cp:lastModifiedBy>Rüdiger</cp:lastModifiedBy>
  <cp:revision>30</cp:revision>
  <cp:lastPrinted>1601-01-01T00:00:00Z</cp:lastPrinted>
  <dcterms:created xsi:type="dcterms:W3CDTF">2011-05-23T19:41:42Z</dcterms:created>
  <dcterms:modified xsi:type="dcterms:W3CDTF">2013-11-15T06:48:57Z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